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6"/>
  </p:notesMasterIdLst>
  <p:handoutMasterIdLst>
    <p:handoutMasterId r:id="rId17"/>
  </p:handoutMasterIdLst>
  <p:sldIdLst>
    <p:sldId id="256" r:id="rId2"/>
    <p:sldId id="267" r:id="rId3"/>
    <p:sldId id="273" r:id="rId4"/>
    <p:sldId id="274" r:id="rId5"/>
    <p:sldId id="275" r:id="rId6"/>
    <p:sldId id="290" r:id="rId7"/>
    <p:sldId id="291" r:id="rId8"/>
    <p:sldId id="293" r:id="rId9"/>
    <p:sldId id="294" r:id="rId10"/>
    <p:sldId id="287" r:id="rId11"/>
    <p:sldId id="288" r:id="rId12"/>
    <p:sldId id="295" r:id="rId13"/>
    <p:sldId id="296" r:id="rId14"/>
    <p:sldId id="284" r:id="rId15"/>
  </p:sldIdLst>
  <p:sldSz cx="12188825"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5" pos="3839">
          <p15:clr>
            <a:srgbClr val="A4A3A4"/>
          </p15:clr>
        </p15:guide>
        <p15:guide id="6" pos="1007">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73A0DAA-6AF3-43AB-8588-CEC1D06C72B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47" autoAdjust="0"/>
    <p:restoredTop sz="94660"/>
  </p:normalViewPr>
  <p:slideViewPr>
    <p:cSldViewPr showGuides="1">
      <p:cViewPr>
        <p:scale>
          <a:sx n="100" d="100"/>
          <a:sy n="100" d="100"/>
        </p:scale>
        <p:origin x="990" y="408"/>
      </p:cViewPr>
      <p:guideLst>
        <p:guide orient="horz" pos="2160"/>
        <p:guide pos="3839"/>
        <p:guide pos="1007"/>
      </p:guideLst>
    </p:cSldViewPr>
  </p:slideViewPr>
  <p:notesTextViewPr>
    <p:cViewPr>
      <p:scale>
        <a:sx n="1" d="1"/>
        <a:sy n="1" d="1"/>
      </p:scale>
      <p:origin x="0" y="0"/>
    </p:cViewPr>
  </p:notesTextViewPr>
  <p:sorterViewPr>
    <p:cViewPr>
      <p:scale>
        <a:sx n="100" d="100"/>
        <a:sy n="100" d="100"/>
      </p:scale>
      <p:origin x="0" y="-1814"/>
    </p:cViewPr>
  </p:sorterViewPr>
  <p:notesViewPr>
    <p:cSldViewPr showGuides="1">
      <p:cViewPr varScale="1">
        <p:scale>
          <a:sx n="63" d="100"/>
          <a:sy n="63" d="100"/>
        </p:scale>
        <p:origin x="2838" y="10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DB7646E-8811-423A-9C42-2CBFADA00A96}" type="datetimeFigureOut">
              <a:rPr lang="en-US" smtClean="0"/>
              <a:t>7/21/2018</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4360E59-1627-4404-ACC5-51C744AB0F27}" type="slidenum">
              <a:rPr lang="en-US" smtClean="0"/>
              <a:t>‹#›</a:t>
            </a:fld>
            <a:endParaRPr lang="en-US"/>
          </a:p>
        </p:txBody>
      </p:sp>
    </p:spTree>
    <p:extLst>
      <p:ext uri="{BB962C8B-B14F-4D97-AF65-F5344CB8AC3E}">
        <p14:creationId xmlns:p14="http://schemas.microsoft.com/office/powerpoint/2010/main" val="51622542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solidFill>
                  <a:schemeClr val="tx1"/>
                </a:solidFill>
              </a:defRPr>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solidFill>
                  <a:schemeClr val="tx1"/>
                </a:solidFill>
              </a:defRPr>
            </a:lvl1pPr>
          </a:lstStyle>
          <a:p>
            <a:fld id="{D677E230-58DD-43ED-96A1-552DDAB53532}" type="datetimeFigureOut">
              <a:rPr lang="en-US" smtClean="0"/>
              <a:pPr/>
              <a:t>7/21/2018</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solidFill>
                  <a:schemeClr val="tx1"/>
                </a:solidFill>
              </a:defRPr>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solidFill>
                  <a:schemeClr val="tx1"/>
                </a:solidFill>
              </a:defRPr>
            </a:lvl1pPr>
          </a:lstStyle>
          <a:p>
            <a:fld id="{841221E5-7225-48EB-A4EE-420E7BFCF705}" type="slidenum">
              <a:rPr lang="en-US" smtClean="0"/>
              <a:pPr/>
              <a:t>‹#›</a:t>
            </a:fld>
            <a:endParaRPr lang="en-US"/>
          </a:p>
        </p:txBody>
      </p:sp>
    </p:spTree>
    <p:extLst>
      <p:ext uri="{BB962C8B-B14F-4D97-AF65-F5344CB8AC3E}">
        <p14:creationId xmlns:p14="http://schemas.microsoft.com/office/powerpoint/2010/main" val="15566699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2"/>
        </a:solidFill>
        <a:latin typeface="+mn-lt"/>
        <a:ea typeface="+mn-ea"/>
        <a:cs typeface="+mn-cs"/>
      </a:defRPr>
    </a:lvl1pPr>
    <a:lvl2pPr marL="457200" algn="l" defTabSz="914400" rtl="0" eaLnBrk="1" latinLnBrk="0" hangingPunct="1">
      <a:defRPr sz="1200" kern="1200">
        <a:solidFill>
          <a:schemeClr val="tx2"/>
        </a:solidFill>
        <a:latin typeface="+mn-lt"/>
        <a:ea typeface="+mn-ea"/>
        <a:cs typeface="+mn-cs"/>
      </a:defRPr>
    </a:lvl2pPr>
    <a:lvl3pPr marL="914400" algn="l" defTabSz="914400" rtl="0" eaLnBrk="1" latinLnBrk="0" hangingPunct="1">
      <a:defRPr sz="1200" kern="1200">
        <a:solidFill>
          <a:schemeClr val="tx2"/>
        </a:solidFill>
        <a:latin typeface="+mn-lt"/>
        <a:ea typeface="+mn-ea"/>
        <a:cs typeface="+mn-cs"/>
      </a:defRPr>
    </a:lvl3pPr>
    <a:lvl4pPr marL="1371600" algn="l" defTabSz="914400" rtl="0" eaLnBrk="1" latinLnBrk="0" hangingPunct="1">
      <a:defRPr sz="1200" kern="1200">
        <a:solidFill>
          <a:schemeClr val="tx2"/>
        </a:solidFill>
        <a:latin typeface="+mn-lt"/>
        <a:ea typeface="+mn-ea"/>
        <a:cs typeface="+mn-cs"/>
      </a:defRPr>
    </a:lvl4pPr>
    <a:lvl5pPr marL="1828800" algn="l" defTabSz="914400" rtl="0" eaLnBrk="1" latinLnBrk="0" hangingPunct="1">
      <a:defRPr sz="1200" kern="1200">
        <a:solidFill>
          <a:schemeClr val="tx2"/>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Rectangle 7"/>
          <p:cNvSpPr/>
          <p:nvPr/>
        </p:nvSpPr>
        <p:spPr bwMode="ltGray">
          <a:xfrm>
            <a:off x="11579384" y="5638800"/>
            <a:ext cx="609441" cy="1219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9" name="Rectangle 8"/>
          <p:cNvSpPr/>
          <p:nvPr/>
        </p:nvSpPr>
        <p:spPr bwMode="gray">
          <a:xfrm>
            <a:off x="11274663" y="5638800"/>
            <a:ext cx="304721" cy="12192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10" name="Rectangle 9"/>
          <p:cNvSpPr/>
          <p:nvPr/>
        </p:nvSpPr>
        <p:spPr bwMode="ltGray">
          <a:xfrm>
            <a:off x="1218883" y="0"/>
            <a:ext cx="60944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11" name="Rectangle 10"/>
          <p:cNvSpPr/>
          <p:nvPr/>
        </p:nvSpPr>
        <p:spPr bwMode="gray">
          <a:xfrm>
            <a:off x="0" y="0"/>
            <a:ext cx="1218883"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12" name="Rectangle 11"/>
          <p:cNvSpPr/>
          <p:nvPr/>
        </p:nvSpPr>
        <p:spPr bwMode="ltGray">
          <a:xfrm>
            <a:off x="0" y="5638800"/>
            <a:ext cx="12188825" cy="1219200"/>
          </a:xfrm>
          <a:prstGeom prst="rect">
            <a:avLst/>
          </a:prstGeom>
          <a:solidFill>
            <a:schemeClr val="accent1">
              <a:lumMod val="7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cxnSp>
        <p:nvCxnSpPr>
          <p:cNvPr id="13" name="Straight Connector 12"/>
          <p:cNvCxnSpPr/>
          <p:nvPr/>
        </p:nvCxnSpPr>
        <p:spPr bwMode="white">
          <a:xfrm>
            <a:off x="11573293" y="5638800"/>
            <a:ext cx="0" cy="12192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bwMode="white">
          <a:xfrm>
            <a:off x="1218884" y="0"/>
            <a:ext cx="0" cy="6858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bwMode="white">
          <a:xfrm>
            <a:off x="0" y="5631204"/>
            <a:ext cx="1828325"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ctrTitle"/>
          </p:nvPr>
        </p:nvSpPr>
        <p:spPr>
          <a:xfrm>
            <a:off x="2428669" y="1600200"/>
            <a:ext cx="8329031" cy="2680127"/>
          </a:xfrm>
        </p:spPr>
        <p:txBody>
          <a:bodyPr>
            <a:noAutofit/>
          </a:bodyPr>
          <a:lstStyle>
            <a:lvl1pPr>
              <a:defRPr sz="5400"/>
            </a:lvl1pPr>
          </a:lstStyle>
          <a:p>
            <a:r>
              <a:rPr lang="en-US"/>
              <a:t>Click to edit Master title style</a:t>
            </a:r>
            <a:endParaRPr/>
          </a:p>
        </p:txBody>
      </p:sp>
      <p:sp>
        <p:nvSpPr>
          <p:cNvPr id="3" name="Subtitle 2"/>
          <p:cNvSpPr>
            <a:spLocks noGrp="1"/>
          </p:cNvSpPr>
          <p:nvPr>
            <p:ph type="subTitle" idx="1"/>
          </p:nvPr>
        </p:nvSpPr>
        <p:spPr>
          <a:xfrm>
            <a:off x="2428669" y="4344915"/>
            <a:ext cx="7516442" cy="1116085"/>
          </a:xfrm>
        </p:spPr>
        <p:txBody>
          <a:bodyPr>
            <a:normAutofit/>
          </a:bodyPr>
          <a:lstStyle>
            <a:lvl1pPr marL="0" indent="0" algn="l">
              <a:spcBef>
                <a:spcPts val="0"/>
              </a:spcBef>
              <a:buNone/>
              <a:defRPr sz="32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a:p>
        </p:txBody>
      </p:sp>
      <p:sp>
        <p:nvSpPr>
          <p:cNvPr id="4" name="Date Placeholder 3"/>
          <p:cNvSpPr>
            <a:spLocks noGrp="1"/>
          </p:cNvSpPr>
          <p:nvPr>
            <p:ph type="dt" sz="half" idx="10"/>
          </p:nvPr>
        </p:nvSpPr>
        <p:spPr/>
        <p:txBody>
          <a:bodyPr/>
          <a:lstStyle>
            <a:lvl1pPr>
              <a:defRPr baseline="0">
                <a:solidFill>
                  <a:schemeClr val="tx2"/>
                </a:solidFill>
              </a:defRPr>
            </a:lvl1pPr>
          </a:lstStyle>
          <a:p>
            <a:fld id="{C2C6F8EA-316C-41DE-B9A4-EDCC3A85ED9A}" type="datetimeFigureOut">
              <a:rPr lang="en-US" smtClean="0"/>
              <a:pPr/>
              <a:t>7/21/2018</a:t>
            </a:fld>
            <a:endParaRPr lang="en-US" dirty="0"/>
          </a:p>
        </p:txBody>
      </p:sp>
      <p:sp>
        <p:nvSpPr>
          <p:cNvPr id="5" name="Footer Placeholder 4"/>
          <p:cNvSpPr>
            <a:spLocks noGrp="1"/>
          </p:cNvSpPr>
          <p:nvPr>
            <p:ph type="ftr" sz="quarter" idx="11"/>
          </p:nvPr>
        </p:nvSpPr>
        <p:spPr/>
        <p:txBody>
          <a:bodyPr/>
          <a:lstStyle>
            <a:lvl1pPr>
              <a:defRPr baseline="0">
                <a:solidFill>
                  <a:schemeClr val="tx2"/>
                </a:solidFill>
              </a:defRPr>
            </a:lvl1pPr>
          </a:lstStyle>
          <a:p>
            <a:r>
              <a:rPr lang="en-US"/>
              <a:t>Add a footer</a:t>
            </a:r>
            <a:endParaRPr lang="en-US" dirty="0"/>
          </a:p>
        </p:txBody>
      </p:sp>
      <p:sp>
        <p:nvSpPr>
          <p:cNvPr id="6" name="Slide Number Placeholder 5"/>
          <p:cNvSpPr>
            <a:spLocks noGrp="1"/>
          </p:cNvSpPr>
          <p:nvPr>
            <p:ph type="sldNum" sz="quarter" idx="12"/>
          </p:nvPr>
        </p:nvSpPr>
        <p:spPr>
          <a:xfrm>
            <a:off x="10666412" y="6356351"/>
            <a:ext cx="609441" cy="365125"/>
          </a:xfrm>
        </p:spPr>
        <p:txBody>
          <a:bodyPr/>
          <a:lstStyle>
            <a:lvl1pPr>
              <a:defRPr baseline="0">
                <a:solidFill>
                  <a:schemeClr val="tx2"/>
                </a:solidFill>
              </a:defRPr>
            </a:lvl1pPr>
          </a:lstStyle>
          <a:p>
            <a:fld id="{7DC1BBB0-96F0-4077-A278-0F3FB5C104D3}" type="slidenum">
              <a:rPr lang="en-US" smtClean="0"/>
              <a:pPr/>
              <a:t>‹#›</a:t>
            </a:fld>
            <a:endParaRPr lang="en-US"/>
          </a:p>
        </p:txBody>
      </p:sp>
      <p:grpSp>
        <p:nvGrpSpPr>
          <p:cNvPr id="7" name="Group 6">
            <a:extLst>
              <a:ext uri="{FF2B5EF4-FFF2-40B4-BE49-F238E27FC236}">
                <a16:creationId xmlns:a16="http://schemas.microsoft.com/office/drawing/2014/main" id="{F521E1EC-CE94-4513-BE07-CF2C39A83A17}"/>
              </a:ext>
            </a:extLst>
          </p:cNvPr>
          <p:cNvGrpSpPr/>
          <p:nvPr userDrawn="1"/>
        </p:nvGrpSpPr>
        <p:grpSpPr>
          <a:xfrm>
            <a:off x="-19172" y="5628479"/>
            <a:ext cx="1218884" cy="1219201"/>
            <a:chOff x="-19172" y="5628479"/>
            <a:chExt cx="1218884" cy="1219201"/>
          </a:xfrm>
        </p:grpSpPr>
        <p:pic>
          <p:nvPicPr>
            <p:cNvPr id="18" name="Picture 17">
              <a:extLst>
                <a:ext uri="{FF2B5EF4-FFF2-40B4-BE49-F238E27FC236}">
                  <a16:creationId xmlns:a16="http://schemas.microsoft.com/office/drawing/2014/main" id="{7FF5D0EA-4653-4DAC-B9DE-3080777ADA42}"/>
                </a:ext>
              </a:extLst>
            </p:cNvPr>
            <p:cNvPicPr/>
            <p:nvPr userDrawn="1"/>
          </p:nvPicPr>
          <p:blipFill>
            <a:blip r:embed="rId2">
              <a:extLst>
                <a:ext uri="{28A0092B-C50C-407E-A947-70E740481C1C}">
                  <a14:useLocalDpi xmlns:a14="http://schemas.microsoft.com/office/drawing/2010/main" val="0"/>
                </a:ext>
              </a:extLst>
            </a:blip>
            <a:stretch>
              <a:fillRect/>
            </a:stretch>
          </p:blipFill>
          <p:spPr bwMode="auto">
            <a:xfrm>
              <a:off x="-19172" y="5638799"/>
              <a:ext cx="1218884" cy="1208881"/>
            </a:xfrm>
            <a:prstGeom prst="rect">
              <a:avLst/>
            </a:prstGeom>
            <a:noFill/>
            <a:ln w="254000" cap="rnd">
              <a:noFill/>
            </a:ln>
            <a:effectLst/>
          </p:spPr>
        </p:pic>
        <p:sp>
          <p:nvSpPr>
            <p:cNvPr id="14" name="Rectangle 13"/>
            <p:cNvSpPr/>
            <p:nvPr userDrawn="1"/>
          </p:nvSpPr>
          <p:spPr bwMode="black">
            <a:xfrm>
              <a:off x="-17806" y="5628479"/>
              <a:ext cx="1216152" cy="1214868"/>
            </a:xfrm>
            <a:prstGeom prst="rect">
              <a:avLst/>
            </a:prstGeom>
            <a:solidFill>
              <a:schemeClr val="accent1">
                <a:lumMod val="50000"/>
                <a:alpha val="7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grpSp>
    </p:spTree>
    <p:extLst>
      <p:ext uri="{BB962C8B-B14F-4D97-AF65-F5344CB8AC3E}">
        <p14:creationId xmlns:p14="http://schemas.microsoft.com/office/powerpoint/2010/main" val="3817955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lvl5pPr>
              <a:defRPr/>
            </a:lvl5pPr>
            <a:lvl6pPr>
              <a:defRPr/>
            </a:lvl6pPr>
            <a:lvl7pPr>
              <a:defRPr/>
            </a:lvl7pPr>
            <a:lvl8pPr>
              <a:defRPr/>
            </a:lvl8pPr>
            <a:lvl9pPr>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C2C6F8EA-316C-41DE-B9A4-EDCC3A85ED9A}" type="datetimeFigureOut">
              <a:rPr lang="en-US"/>
              <a:t>7/21/2018</a:t>
            </a:fld>
            <a:endParaRPr/>
          </a:p>
        </p:txBody>
      </p:sp>
      <p:sp>
        <p:nvSpPr>
          <p:cNvPr id="5" name="Footer Placeholder 4"/>
          <p:cNvSpPr>
            <a:spLocks noGrp="1"/>
          </p:cNvSpPr>
          <p:nvPr>
            <p:ph type="ftr" sz="quarter" idx="11"/>
          </p:nvPr>
        </p:nvSpPr>
        <p:spPr/>
        <p:txBody>
          <a:bodyPr/>
          <a:lstStyle/>
          <a:p>
            <a:r>
              <a:rPr lang="en-US" dirty="0"/>
              <a:t>Add a footer</a:t>
            </a:r>
            <a:endParaRPr dirty="0"/>
          </a:p>
        </p:txBody>
      </p:sp>
      <p:sp>
        <p:nvSpPr>
          <p:cNvPr id="6" name="Slide Number Placeholder 5"/>
          <p:cNvSpPr>
            <a:spLocks noGrp="1"/>
          </p:cNvSpPr>
          <p:nvPr>
            <p:ph type="sldNum" sz="quarter" idx="12"/>
          </p:nvPr>
        </p:nvSpPr>
        <p:spPr/>
        <p:txBody>
          <a:bodyPr/>
          <a:lstStyle/>
          <a:p>
            <a:fld id="{7DC1BBB0-96F0-4077-A278-0F3FB5C104D3}" type="slidenum">
              <a:rPr/>
              <a:t>‹#›</a:t>
            </a:fld>
            <a:endParaRPr/>
          </a:p>
        </p:txBody>
      </p:sp>
    </p:spTree>
    <p:extLst>
      <p:ext uri="{BB962C8B-B14F-4D97-AF65-F5344CB8AC3E}">
        <p14:creationId xmlns:p14="http://schemas.microsoft.com/office/powerpoint/2010/main" val="20408808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bwMode="black">
          <a:xfrm>
            <a:off x="11884104" y="0"/>
            <a:ext cx="304721" cy="6858000"/>
          </a:xfrm>
          <a:prstGeom prst="rect">
            <a:avLst/>
          </a:pr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a:p>
        </p:txBody>
      </p:sp>
      <p:sp>
        <p:nvSpPr>
          <p:cNvPr id="8" name="Rectangle 7"/>
          <p:cNvSpPr/>
          <p:nvPr/>
        </p:nvSpPr>
        <p:spPr bwMode="ltGray">
          <a:xfrm>
            <a:off x="617143" y="0"/>
            <a:ext cx="60944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9" name="Rectangle 8"/>
          <p:cNvSpPr/>
          <p:nvPr/>
        </p:nvSpPr>
        <p:spPr bwMode="gray">
          <a:xfrm>
            <a:off x="0" y="0"/>
            <a:ext cx="609441" cy="6858000"/>
          </a:xfrm>
          <a:prstGeom prst="rect">
            <a:avLst/>
          </a:prstGeom>
          <a:solidFill>
            <a:schemeClr val="accent1">
              <a:lumMod val="75000"/>
              <a:alpha val="87843"/>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10" name="Rectangle 9"/>
          <p:cNvSpPr/>
          <p:nvPr/>
        </p:nvSpPr>
        <p:spPr bwMode="black">
          <a:xfrm>
            <a:off x="617143" y="736219"/>
            <a:ext cx="609441" cy="609600"/>
          </a:xfrm>
          <a:prstGeom prst="rect">
            <a:avLst/>
          </a:prstGeom>
          <a:solidFill>
            <a:schemeClr val="accent1">
              <a:lumMod val="50000"/>
              <a:alpha val="7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cxnSp>
        <p:nvCxnSpPr>
          <p:cNvPr id="11" name="Straight Connector 10"/>
          <p:cNvCxnSpPr/>
          <p:nvPr/>
        </p:nvCxnSpPr>
        <p:spPr bwMode="white">
          <a:xfrm>
            <a:off x="617143" y="736219"/>
            <a:ext cx="60944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white">
          <a:xfrm>
            <a:off x="617143" y="1345819"/>
            <a:ext cx="60944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Pi"/>
          <p:cNvSpPr>
            <a:spLocks/>
          </p:cNvSpPr>
          <p:nvPr/>
        </p:nvSpPr>
        <p:spPr bwMode="white">
          <a:xfrm rot="5400000">
            <a:off x="756095" y="898102"/>
            <a:ext cx="336023" cy="294097"/>
          </a:xfrm>
          <a:custGeom>
            <a:avLst/>
            <a:gdLst>
              <a:gd name="T0" fmla="*/ 411 w 426"/>
              <a:gd name="T1" fmla="*/ 0 h 372"/>
              <a:gd name="T2" fmla="*/ 90 w 426"/>
              <a:gd name="T3" fmla="*/ 0 h 372"/>
              <a:gd name="T4" fmla="*/ 3 w 426"/>
              <a:gd name="T5" fmla="*/ 64 h 372"/>
              <a:gd name="T6" fmla="*/ 12 w 426"/>
              <a:gd name="T7" fmla="*/ 83 h 372"/>
              <a:gd name="T8" fmla="*/ 17 w 426"/>
              <a:gd name="T9" fmla="*/ 83 h 372"/>
              <a:gd name="T10" fmla="*/ 31 w 426"/>
              <a:gd name="T11" fmla="*/ 73 h 372"/>
              <a:gd name="T12" fmla="*/ 90 w 426"/>
              <a:gd name="T13" fmla="*/ 30 h 372"/>
              <a:gd name="T14" fmla="*/ 131 w 426"/>
              <a:gd name="T15" fmla="*/ 30 h 372"/>
              <a:gd name="T16" fmla="*/ 61 w 426"/>
              <a:gd name="T17" fmla="*/ 334 h 372"/>
              <a:gd name="T18" fmla="*/ 61 w 426"/>
              <a:gd name="T19" fmla="*/ 355 h 372"/>
              <a:gd name="T20" fmla="*/ 72 w 426"/>
              <a:gd name="T21" fmla="*/ 359 h 372"/>
              <a:gd name="T22" fmla="*/ 83 w 426"/>
              <a:gd name="T23" fmla="*/ 355 h 372"/>
              <a:gd name="T24" fmla="*/ 161 w 426"/>
              <a:gd name="T25" fmla="*/ 30 h 372"/>
              <a:gd name="T26" fmla="*/ 272 w 426"/>
              <a:gd name="T27" fmla="*/ 30 h 372"/>
              <a:gd name="T28" fmla="*/ 253 w 426"/>
              <a:gd name="T29" fmla="*/ 270 h 372"/>
              <a:gd name="T30" fmla="*/ 277 w 426"/>
              <a:gd name="T31" fmla="*/ 355 h 372"/>
              <a:gd name="T32" fmla="*/ 322 w 426"/>
              <a:gd name="T33" fmla="*/ 372 h 372"/>
              <a:gd name="T34" fmla="*/ 335 w 426"/>
              <a:gd name="T35" fmla="*/ 371 h 372"/>
              <a:gd name="T36" fmla="*/ 417 w 426"/>
              <a:gd name="T37" fmla="*/ 280 h 372"/>
              <a:gd name="T38" fmla="*/ 406 w 426"/>
              <a:gd name="T39" fmla="*/ 262 h 372"/>
              <a:gd name="T40" fmla="*/ 388 w 426"/>
              <a:gd name="T41" fmla="*/ 273 h 372"/>
              <a:gd name="T42" fmla="*/ 331 w 426"/>
              <a:gd name="T43" fmla="*/ 341 h 372"/>
              <a:gd name="T44" fmla="*/ 298 w 426"/>
              <a:gd name="T45" fmla="*/ 333 h 372"/>
              <a:gd name="T46" fmla="*/ 283 w 426"/>
              <a:gd name="T47" fmla="*/ 272 h 372"/>
              <a:gd name="T48" fmla="*/ 302 w 426"/>
              <a:gd name="T49" fmla="*/ 30 h 372"/>
              <a:gd name="T50" fmla="*/ 411 w 426"/>
              <a:gd name="T51" fmla="*/ 30 h 372"/>
              <a:gd name="T52" fmla="*/ 426 w 426"/>
              <a:gd name="T53" fmla="*/ 15 h 372"/>
              <a:gd name="T54" fmla="*/ 411 w 426"/>
              <a:gd name="T55" fmla="*/ 0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6" h="372">
                <a:moveTo>
                  <a:pt x="411" y="0"/>
                </a:moveTo>
                <a:cubicBezTo>
                  <a:pt x="90" y="0"/>
                  <a:pt x="90" y="0"/>
                  <a:pt x="90" y="0"/>
                </a:cubicBezTo>
                <a:cubicBezTo>
                  <a:pt x="25" y="0"/>
                  <a:pt x="4" y="61"/>
                  <a:pt x="3" y="64"/>
                </a:cubicBezTo>
                <a:cubicBezTo>
                  <a:pt x="0" y="71"/>
                  <a:pt x="4" y="80"/>
                  <a:pt x="12" y="83"/>
                </a:cubicBezTo>
                <a:cubicBezTo>
                  <a:pt x="14" y="83"/>
                  <a:pt x="15" y="83"/>
                  <a:pt x="17" y="83"/>
                </a:cubicBezTo>
                <a:cubicBezTo>
                  <a:pt x="23" y="83"/>
                  <a:pt x="29" y="80"/>
                  <a:pt x="31" y="73"/>
                </a:cubicBezTo>
                <a:cubicBezTo>
                  <a:pt x="31" y="73"/>
                  <a:pt x="46" y="30"/>
                  <a:pt x="90" y="30"/>
                </a:cubicBezTo>
                <a:cubicBezTo>
                  <a:pt x="131" y="30"/>
                  <a:pt x="131" y="30"/>
                  <a:pt x="131" y="30"/>
                </a:cubicBezTo>
                <a:cubicBezTo>
                  <a:pt x="129" y="83"/>
                  <a:pt x="118" y="274"/>
                  <a:pt x="61" y="334"/>
                </a:cubicBezTo>
                <a:cubicBezTo>
                  <a:pt x="55" y="340"/>
                  <a:pt x="55" y="350"/>
                  <a:pt x="61" y="355"/>
                </a:cubicBezTo>
                <a:cubicBezTo>
                  <a:pt x="64" y="358"/>
                  <a:pt x="68" y="359"/>
                  <a:pt x="72" y="359"/>
                </a:cubicBezTo>
                <a:cubicBezTo>
                  <a:pt x="76" y="359"/>
                  <a:pt x="80" y="358"/>
                  <a:pt x="83" y="355"/>
                </a:cubicBezTo>
                <a:cubicBezTo>
                  <a:pt x="148" y="286"/>
                  <a:pt x="159" y="84"/>
                  <a:pt x="161" y="30"/>
                </a:cubicBezTo>
                <a:cubicBezTo>
                  <a:pt x="272" y="30"/>
                  <a:pt x="272" y="30"/>
                  <a:pt x="272" y="30"/>
                </a:cubicBezTo>
                <a:cubicBezTo>
                  <a:pt x="253" y="270"/>
                  <a:pt x="253" y="270"/>
                  <a:pt x="253" y="270"/>
                </a:cubicBezTo>
                <a:cubicBezTo>
                  <a:pt x="253" y="272"/>
                  <a:pt x="248" y="327"/>
                  <a:pt x="277" y="355"/>
                </a:cubicBezTo>
                <a:cubicBezTo>
                  <a:pt x="289" y="366"/>
                  <a:pt x="304" y="372"/>
                  <a:pt x="322" y="372"/>
                </a:cubicBezTo>
                <a:cubicBezTo>
                  <a:pt x="326" y="372"/>
                  <a:pt x="330" y="372"/>
                  <a:pt x="335" y="371"/>
                </a:cubicBezTo>
                <a:cubicBezTo>
                  <a:pt x="398" y="362"/>
                  <a:pt x="416" y="283"/>
                  <a:pt x="417" y="280"/>
                </a:cubicBezTo>
                <a:cubicBezTo>
                  <a:pt x="419" y="271"/>
                  <a:pt x="414" y="264"/>
                  <a:pt x="406" y="262"/>
                </a:cubicBezTo>
                <a:cubicBezTo>
                  <a:pt x="398" y="260"/>
                  <a:pt x="390" y="265"/>
                  <a:pt x="388" y="273"/>
                </a:cubicBezTo>
                <a:cubicBezTo>
                  <a:pt x="388" y="274"/>
                  <a:pt x="373" y="335"/>
                  <a:pt x="331" y="341"/>
                </a:cubicBezTo>
                <a:cubicBezTo>
                  <a:pt x="316" y="343"/>
                  <a:pt x="306" y="341"/>
                  <a:pt x="298" y="333"/>
                </a:cubicBezTo>
                <a:cubicBezTo>
                  <a:pt x="282" y="318"/>
                  <a:pt x="282" y="284"/>
                  <a:pt x="283" y="272"/>
                </a:cubicBezTo>
                <a:cubicBezTo>
                  <a:pt x="302" y="30"/>
                  <a:pt x="302" y="30"/>
                  <a:pt x="302" y="30"/>
                </a:cubicBezTo>
                <a:cubicBezTo>
                  <a:pt x="411" y="30"/>
                  <a:pt x="411" y="30"/>
                  <a:pt x="411" y="30"/>
                </a:cubicBezTo>
                <a:cubicBezTo>
                  <a:pt x="419" y="30"/>
                  <a:pt x="426" y="24"/>
                  <a:pt x="426" y="15"/>
                </a:cubicBezTo>
                <a:cubicBezTo>
                  <a:pt x="426" y="7"/>
                  <a:pt x="419" y="0"/>
                  <a:pt x="411" y="0"/>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a:p>
        </p:txBody>
      </p:sp>
      <p:cxnSp>
        <p:nvCxnSpPr>
          <p:cNvPr id="14" name="Straight Connector 13"/>
          <p:cNvCxnSpPr/>
          <p:nvPr/>
        </p:nvCxnSpPr>
        <p:spPr bwMode="white">
          <a:xfrm>
            <a:off x="617143" y="0"/>
            <a:ext cx="0" cy="6858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Vertical Title 1"/>
          <p:cNvSpPr>
            <a:spLocks noGrp="1"/>
          </p:cNvSpPr>
          <p:nvPr>
            <p:ph type="title" orient="vert"/>
          </p:nvPr>
        </p:nvSpPr>
        <p:spPr>
          <a:xfrm>
            <a:off x="9599612" y="685800"/>
            <a:ext cx="1787526" cy="5486400"/>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1598613" y="685800"/>
            <a:ext cx="7848599" cy="54864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C2C6F8EA-316C-41DE-B9A4-EDCC3A85ED9A}" type="datetimeFigureOut">
              <a:rPr lang="en-US"/>
              <a:t>7/21/2018</a:t>
            </a:fld>
            <a:endParaRPr/>
          </a:p>
        </p:txBody>
      </p:sp>
      <p:sp>
        <p:nvSpPr>
          <p:cNvPr id="5" name="Footer Placeholder 4"/>
          <p:cNvSpPr>
            <a:spLocks noGrp="1"/>
          </p:cNvSpPr>
          <p:nvPr>
            <p:ph type="ftr" sz="quarter" idx="11"/>
          </p:nvPr>
        </p:nvSpPr>
        <p:spPr/>
        <p:txBody>
          <a:bodyPr/>
          <a:lstStyle/>
          <a:p>
            <a:r>
              <a:rPr lang="en-US" dirty="0"/>
              <a:t>Add a footer</a:t>
            </a:r>
            <a:endParaRPr dirty="0"/>
          </a:p>
        </p:txBody>
      </p:sp>
      <p:sp>
        <p:nvSpPr>
          <p:cNvPr id="6" name="Slide Number Placeholder 5"/>
          <p:cNvSpPr>
            <a:spLocks noGrp="1"/>
          </p:cNvSpPr>
          <p:nvPr>
            <p:ph type="sldNum" sz="quarter" idx="12"/>
          </p:nvPr>
        </p:nvSpPr>
        <p:spPr/>
        <p:txBody>
          <a:bodyPr/>
          <a:lstStyle/>
          <a:p>
            <a:fld id="{7DC1BBB0-96F0-4077-A278-0F3FB5C104D3}" type="slidenum">
              <a:rPr/>
              <a:t>‹#›</a:t>
            </a:fld>
            <a:endParaRPr/>
          </a:p>
        </p:txBody>
      </p:sp>
    </p:spTree>
    <p:extLst>
      <p:ext uri="{BB962C8B-B14F-4D97-AF65-F5344CB8AC3E}">
        <p14:creationId xmlns:p14="http://schemas.microsoft.com/office/powerpoint/2010/main" val="6128176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lvl5pPr>
              <a:defRPr/>
            </a:lvl5pPr>
            <a:lvl6pPr>
              <a:defRPr/>
            </a:lvl6pPr>
            <a:lvl7pPr>
              <a:defRPr/>
            </a:lvl7pPr>
            <a:lvl8pPr>
              <a:defRPr/>
            </a:lvl8pPr>
            <a:lvl9pPr>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10"/>
          </p:nvPr>
        </p:nvSpPr>
        <p:spPr/>
        <p:txBody>
          <a:bodyPr/>
          <a:lstStyle/>
          <a:p>
            <a:fld id="{C2C6F8EA-316C-41DE-B9A4-EDCC3A85ED9A}" type="datetimeFigureOut">
              <a:rPr lang="en-US"/>
              <a:t>7/21/2018</a:t>
            </a:fld>
            <a:endParaRPr dirty="0"/>
          </a:p>
        </p:txBody>
      </p:sp>
      <p:sp>
        <p:nvSpPr>
          <p:cNvPr id="5" name="Footer Placeholder 4"/>
          <p:cNvSpPr>
            <a:spLocks noGrp="1"/>
          </p:cNvSpPr>
          <p:nvPr>
            <p:ph type="ftr" sz="quarter" idx="11"/>
          </p:nvPr>
        </p:nvSpPr>
        <p:spPr/>
        <p:txBody>
          <a:bodyPr/>
          <a:lstStyle/>
          <a:p>
            <a:r>
              <a:rPr lang="en-US" dirty="0"/>
              <a:t>Add a footer</a:t>
            </a:r>
            <a:endParaRPr dirty="0"/>
          </a:p>
        </p:txBody>
      </p:sp>
      <p:sp>
        <p:nvSpPr>
          <p:cNvPr id="6" name="Slide Number Placeholder 5"/>
          <p:cNvSpPr>
            <a:spLocks noGrp="1"/>
          </p:cNvSpPr>
          <p:nvPr>
            <p:ph type="sldNum" sz="quarter" idx="12"/>
          </p:nvPr>
        </p:nvSpPr>
        <p:spPr/>
        <p:txBody>
          <a:bodyPr/>
          <a:lstStyle/>
          <a:p>
            <a:fld id="{7DC1BBB0-96F0-4077-A278-0F3FB5C104D3}" type="slidenum">
              <a:rPr/>
              <a:t>‹#›</a:t>
            </a:fld>
            <a:endParaRPr/>
          </a:p>
        </p:txBody>
      </p:sp>
      <p:grpSp>
        <p:nvGrpSpPr>
          <p:cNvPr id="7" name="Group 6">
            <a:extLst>
              <a:ext uri="{FF2B5EF4-FFF2-40B4-BE49-F238E27FC236}">
                <a16:creationId xmlns:a16="http://schemas.microsoft.com/office/drawing/2014/main" id="{7526238D-B30F-405A-84AB-0C0B6230CAD1}"/>
              </a:ext>
            </a:extLst>
          </p:cNvPr>
          <p:cNvGrpSpPr/>
          <p:nvPr userDrawn="1"/>
        </p:nvGrpSpPr>
        <p:grpSpPr>
          <a:xfrm>
            <a:off x="684212" y="762000"/>
            <a:ext cx="520334" cy="533400"/>
            <a:chOff x="-19172" y="5628479"/>
            <a:chExt cx="1218884" cy="1219201"/>
          </a:xfrm>
        </p:grpSpPr>
        <p:pic>
          <p:nvPicPr>
            <p:cNvPr id="8" name="Picture 7">
              <a:extLst>
                <a:ext uri="{FF2B5EF4-FFF2-40B4-BE49-F238E27FC236}">
                  <a16:creationId xmlns:a16="http://schemas.microsoft.com/office/drawing/2014/main" id="{122325E6-DE92-4951-8E21-7D8DCF1272E1}"/>
                </a:ext>
              </a:extLst>
            </p:cNvPr>
            <p:cNvPicPr/>
            <p:nvPr userDrawn="1"/>
          </p:nvPicPr>
          <p:blipFill>
            <a:blip r:embed="rId2">
              <a:extLst>
                <a:ext uri="{28A0092B-C50C-407E-A947-70E740481C1C}">
                  <a14:useLocalDpi xmlns:a14="http://schemas.microsoft.com/office/drawing/2010/main" val="0"/>
                </a:ext>
              </a:extLst>
            </a:blip>
            <a:stretch>
              <a:fillRect/>
            </a:stretch>
          </p:blipFill>
          <p:spPr bwMode="auto">
            <a:xfrm>
              <a:off x="-19172" y="5638799"/>
              <a:ext cx="1218884" cy="1208881"/>
            </a:xfrm>
            <a:prstGeom prst="rect">
              <a:avLst/>
            </a:prstGeom>
            <a:noFill/>
            <a:ln w="254000" cap="rnd">
              <a:noFill/>
            </a:ln>
            <a:effectLst/>
          </p:spPr>
        </p:pic>
        <p:sp>
          <p:nvSpPr>
            <p:cNvPr id="9" name="Rectangle 8">
              <a:extLst>
                <a:ext uri="{FF2B5EF4-FFF2-40B4-BE49-F238E27FC236}">
                  <a16:creationId xmlns:a16="http://schemas.microsoft.com/office/drawing/2014/main" id="{DA3C7D36-C51D-4230-ACA2-C35B4DE4D534}"/>
                </a:ext>
              </a:extLst>
            </p:cNvPr>
            <p:cNvSpPr/>
            <p:nvPr userDrawn="1"/>
          </p:nvSpPr>
          <p:spPr bwMode="black">
            <a:xfrm>
              <a:off x="-17806" y="5628479"/>
              <a:ext cx="1216152" cy="1214868"/>
            </a:xfrm>
            <a:prstGeom prst="rect">
              <a:avLst/>
            </a:prstGeom>
            <a:solidFill>
              <a:schemeClr val="accent1">
                <a:lumMod val="50000"/>
                <a:alpha val="7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grpSp>
    </p:spTree>
    <p:extLst>
      <p:ext uri="{BB962C8B-B14F-4D97-AF65-F5344CB8AC3E}">
        <p14:creationId xmlns:p14="http://schemas.microsoft.com/office/powerpoint/2010/main" val="2185532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9" name="Rectangle 18"/>
          <p:cNvSpPr/>
          <p:nvPr/>
        </p:nvSpPr>
        <p:spPr bwMode="black">
          <a:xfrm>
            <a:off x="11579384" y="5638800"/>
            <a:ext cx="609441" cy="1219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20" name="Rectangle 19"/>
          <p:cNvSpPr/>
          <p:nvPr/>
        </p:nvSpPr>
        <p:spPr bwMode="gray">
          <a:xfrm>
            <a:off x="11274663" y="5638800"/>
            <a:ext cx="304721" cy="12192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24" name="Rectangle 23"/>
          <p:cNvSpPr/>
          <p:nvPr/>
        </p:nvSpPr>
        <p:spPr bwMode="gray">
          <a:xfrm>
            <a:off x="1216152" y="5638800"/>
            <a:ext cx="609441" cy="1219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21" name="Rectangle 20"/>
          <p:cNvSpPr/>
          <p:nvPr/>
        </p:nvSpPr>
        <p:spPr bwMode="ltGray">
          <a:xfrm>
            <a:off x="0" y="5638800"/>
            <a:ext cx="12188825" cy="1219200"/>
          </a:xfrm>
          <a:prstGeom prst="rect">
            <a:avLst/>
          </a:prstGeom>
          <a:solidFill>
            <a:schemeClr val="accent1">
              <a:lumMod val="7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cxnSp>
        <p:nvCxnSpPr>
          <p:cNvPr id="22" name="Straight Connector 21"/>
          <p:cNvCxnSpPr/>
          <p:nvPr/>
        </p:nvCxnSpPr>
        <p:spPr bwMode="white">
          <a:xfrm>
            <a:off x="11573293" y="5638800"/>
            <a:ext cx="0" cy="12192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bwMode="black">
          <a:xfrm>
            <a:off x="0" y="5643132"/>
            <a:ext cx="1216152" cy="1214868"/>
          </a:xfrm>
          <a:prstGeom prst="rect">
            <a:avLst/>
          </a:prstGeom>
          <a:solidFill>
            <a:schemeClr val="accent1">
              <a:lumMod val="50000"/>
              <a:alpha val="7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18" name="Pi"/>
          <p:cNvSpPr>
            <a:spLocks/>
          </p:cNvSpPr>
          <p:nvPr/>
        </p:nvSpPr>
        <p:spPr bwMode="white">
          <a:xfrm>
            <a:off x="276462" y="6032500"/>
            <a:ext cx="593189" cy="519176"/>
          </a:xfrm>
          <a:custGeom>
            <a:avLst/>
            <a:gdLst>
              <a:gd name="T0" fmla="*/ 411 w 426"/>
              <a:gd name="T1" fmla="*/ 0 h 372"/>
              <a:gd name="T2" fmla="*/ 90 w 426"/>
              <a:gd name="T3" fmla="*/ 0 h 372"/>
              <a:gd name="T4" fmla="*/ 3 w 426"/>
              <a:gd name="T5" fmla="*/ 64 h 372"/>
              <a:gd name="T6" fmla="*/ 12 w 426"/>
              <a:gd name="T7" fmla="*/ 83 h 372"/>
              <a:gd name="T8" fmla="*/ 17 w 426"/>
              <a:gd name="T9" fmla="*/ 83 h 372"/>
              <a:gd name="T10" fmla="*/ 31 w 426"/>
              <a:gd name="T11" fmla="*/ 73 h 372"/>
              <a:gd name="T12" fmla="*/ 90 w 426"/>
              <a:gd name="T13" fmla="*/ 30 h 372"/>
              <a:gd name="T14" fmla="*/ 131 w 426"/>
              <a:gd name="T15" fmla="*/ 30 h 372"/>
              <a:gd name="T16" fmla="*/ 61 w 426"/>
              <a:gd name="T17" fmla="*/ 334 h 372"/>
              <a:gd name="T18" fmla="*/ 61 w 426"/>
              <a:gd name="T19" fmla="*/ 355 h 372"/>
              <a:gd name="T20" fmla="*/ 72 w 426"/>
              <a:gd name="T21" fmla="*/ 359 h 372"/>
              <a:gd name="T22" fmla="*/ 83 w 426"/>
              <a:gd name="T23" fmla="*/ 355 h 372"/>
              <a:gd name="T24" fmla="*/ 161 w 426"/>
              <a:gd name="T25" fmla="*/ 30 h 372"/>
              <a:gd name="T26" fmla="*/ 272 w 426"/>
              <a:gd name="T27" fmla="*/ 30 h 372"/>
              <a:gd name="T28" fmla="*/ 253 w 426"/>
              <a:gd name="T29" fmla="*/ 270 h 372"/>
              <a:gd name="T30" fmla="*/ 277 w 426"/>
              <a:gd name="T31" fmla="*/ 355 h 372"/>
              <a:gd name="T32" fmla="*/ 322 w 426"/>
              <a:gd name="T33" fmla="*/ 372 h 372"/>
              <a:gd name="T34" fmla="*/ 335 w 426"/>
              <a:gd name="T35" fmla="*/ 371 h 372"/>
              <a:gd name="T36" fmla="*/ 417 w 426"/>
              <a:gd name="T37" fmla="*/ 280 h 372"/>
              <a:gd name="T38" fmla="*/ 406 w 426"/>
              <a:gd name="T39" fmla="*/ 262 h 372"/>
              <a:gd name="T40" fmla="*/ 388 w 426"/>
              <a:gd name="T41" fmla="*/ 273 h 372"/>
              <a:gd name="T42" fmla="*/ 331 w 426"/>
              <a:gd name="T43" fmla="*/ 341 h 372"/>
              <a:gd name="T44" fmla="*/ 298 w 426"/>
              <a:gd name="T45" fmla="*/ 333 h 372"/>
              <a:gd name="T46" fmla="*/ 283 w 426"/>
              <a:gd name="T47" fmla="*/ 272 h 372"/>
              <a:gd name="T48" fmla="*/ 302 w 426"/>
              <a:gd name="T49" fmla="*/ 30 h 372"/>
              <a:gd name="T50" fmla="*/ 411 w 426"/>
              <a:gd name="T51" fmla="*/ 30 h 372"/>
              <a:gd name="T52" fmla="*/ 426 w 426"/>
              <a:gd name="T53" fmla="*/ 15 h 372"/>
              <a:gd name="T54" fmla="*/ 411 w 426"/>
              <a:gd name="T55" fmla="*/ 0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6" h="372">
                <a:moveTo>
                  <a:pt x="411" y="0"/>
                </a:moveTo>
                <a:cubicBezTo>
                  <a:pt x="90" y="0"/>
                  <a:pt x="90" y="0"/>
                  <a:pt x="90" y="0"/>
                </a:cubicBezTo>
                <a:cubicBezTo>
                  <a:pt x="25" y="0"/>
                  <a:pt x="4" y="61"/>
                  <a:pt x="3" y="64"/>
                </a:cubicBezTo>
                <a:cubicBezTo>
                  <a:pt x="0" y="71"/>
                  <a:pt x="4" y="80"/>
                  <a:pt x="12" y="83"/>
                </a:cubicBezTo>
                <a:cubicBezTo>
                  <a:pt x="14" y="83"/>
                  <a:pt x="15" y="83"/>
                  <a:pt x="17" y="83"/>
                </a:cubicBezTo>
                <a:cubicBezTo>
                  <a:pt x="23" y="83"/>
                  <a:pt x="29" y="80"/>
                  <a:pt x="31" y="73"/>
                </a:cubicBezTo>
                <a:cubicBezTo>
                  <a:pt x="31" y="73"/>
                  <a:pt x="46" y="30"/>
                  <a:pt x="90" y="30"/>
                </a:cubicBezTo>
                <a:cubicBezTo>
                  <a:pt x="131" y="30"/>
                  <a:pt x="131" y="30"/>
                  <a:pt x="131" y="30"/>
                </a:cubicBezTo>
                <a:cubicBezTo>
                  <a:pt x="129" y="83"/>
                  <a:pt x="118" y="274"/>
                  <a:pt x="61" y="334"/>
                </a:cubicBezTo>
                <a:cubicBezTo>
                  <a:pt x="55" y="340"/>
                  <a:pt x="55" y="350"/>
                  <a:pt x="61" y="355"/>
                </a:cubicBezTo>
                <a:cubicBezTo>
                  <a:pt x="64" y="358"/>
                  <a:pt x="68" y="359"/>
                  <a:pt x="72" y="359"/>
                </a:cubicBezTo>
                <a:cubicBezTo>
                  <a:pt x="76" y="359"/>
                  <a:pt x="80" y="358"/>
                  <a:pt x="83" y="355"/>
                </a:cubicBezTo>
                <a:cubicBezTo>
                  <a:pt x="148" y="286"/>
                  <a:pt x="159" y="84"/>
                  <a:pt x="161" y="30"/>
                </a:cubicBezTo>
                <a:cubicBezTo>
                  <a:pt x="272" y="30"/>
                  <a:pt x="272" y="30"/>
                  <a:pt x="272" y="30"/>
                </a:cubicBezTo>
                <a:cubicBezTo>
                  <a:pt x="253" y="270"/>
                  <a:pt x="253" y="270"/>
                  <a:pt x="253" y="270"/>
                </a:cubicBezTo>
                <a:cubicBezTo>
                  <a:pt x="253" y="272"/>
                  <a:pt x="248" y="327"/>
                  <a:pt x="277" y="355"/>
                </a:cubicBezTo>
                <a:cubicBezTo>
                  <a:pt x="289" y="366"/>
                  <a:pt x="304" y="372"/>
                  <a:pt x="322" y="372"/>
                </a:cubicBezTo>
                <a:cubicBezTo>
                  <a:pt x="326" y="372"/>
                  <a:pt x="330" y="372"/>
                  <a:pt x="335" y="371"/>
                </a:cubicBezTo>
                <a:cubicBezTo>
                  <a:pt x="398" y="362"/>
                  <a:pt x="416" y="283"/>
                  <a:pt x="417" y="280"/>
                </a:cubicBezTo>
                <a:cubicBezTo>
                  <a:pt x="419" y="271"/>
                  <a:pt x="414" y="264"/>
                  <a:pt x="406" y="262"/>
                </a:cubicBezTo>
                <a:cubicBezTo>
                  <a:pt x="398" y="260"/>
                  <a:pt x="390" y="265"/>
                  <a:pt x="388" y="273"/>
                </a:cubicBezTo>
                <a:cubicBezTo>
                  <a:pt x="388" y="274"/>
                  <a:pt x="373" y="335"/>
                  <a:pt x="331" y="341"/>
                </a:cubicBezTo>
                <a:cubicBezTo>
                  <a:pt x="316" y="343"/>
                  <a:pt x="306" y="341"/>
                  <a:pt x="298" y="333"/>
                </a:cubicBezTo>
                <a:cubicBezTo>
                  <a:pt x="282" y="318"/>
                  <a:pt x="282" y="284"/>
                  <a:pt x="283" y="272"/>
                </a:cubicBezTo>
                <a:cubicBezTo>
                  <a:pt x="302" y="30"/>
                  <a:pt x="302" y="30"/>
                  <a:pt x="302" y="30"/>
                </a:cubicBezTo>
                <a:cubicBezTo>
                  <a:pt x="411" y="30"/>
                  <a:pt x="411" y="30"/>
                  <a:pt x="411" y="30"/>
                </a:cubicBezTo>
                <a:cubicBezTo>
                  <a:pt x="419" y="30"/>
                  <a:pt x="426" y="24"/>
                  <a:pt x="426" y="15"/>
                </a:cubicBezTo>
                <a:cubicBezTo>
                  <a:pt x="426" y="7"/>
                  <a:pt x="419" y="0"/>
                  <a:pt x="411" y="0"/>
                </a:cubicBezTo>
                <a:close/>
              </a:path>
            </a:pathLst>
          </a:custGeom>
          <a:solidFill>
            <a:schemeClr val="bg1"/>
          </a:solidFill>
          <a:ln>
            <a:solidFill>
              <a:schemeClr val="bg1"/>
            </a:solidFill>
          </a:ln>
          <a:extLst/>
        </p:spPr>
        <p:txBody>
          <a:bodyPr vert="horz" wrap="square" lIns="121899" tIns="60949" rIns="121899" bIns="60949" numCol="1" anchor="t" anchorCtr="0" compatLnSpc="1">
            <a:prstTxWarp prst="textNoShape">
              <a:avLst/>
            </a:prstTxWarp>
          </a:bodyPr>
          <a:lstStyle/>
          <a:p>
            <a:endParaRPr/>
          </a:p>
        </p:txBody>
      </p:sp>
      <p:cxnSp>
        <p:nvCxnSpPr>
          <p:cNvPr id="23" name="Straight Connector 22"/>
          <p:cNvCxnSpPr/>
          <p:nvPr/>
        </p:nvCxnSpPr>
        <p:spPr bwMode="white">
          <a:xfrm>
            <a:off x="1216152" y="5638800"/>
            <a:ext cx="0" cy="12192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6" name="Rectangle 25"/>
          <p:cNvSpPr/>
          <p:nvPr/>
        </p:nvSpPr>
        <p:spPr bwMode="black">
          <a:xfrm>
            <a:off x="11579384" y="0"/>
            <a:ext cx="609441" cy="609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27" name="Rectangle 26"/>
          <p:cNvSpPr/>
          <p:nvPr/>
        </p:nvSpPr>
        <p:spPr bwMode="gray">
          <a:xfrm>
            <a:off x="11274663" y="0"/>
            <a:ext cx="304721" cy="6096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28" name="Rectangle 27"/>
          <p:cNvSpPr/>
          <p:nvPr/>
        </p:nvSpPr>
        <p:spPr bwMode="gray">
          <a:xfrm>
            <a:off x="1218883" y="0"/>
            <a:ext cx="609441" cy="609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29" name="Rectangle 28"/>
          <p:cNvSpPr/>
          <p:nvPr/>
        </p:nvSpPr>
        <p:spPr>
          <a:xfrm>
            <a:off x="-2" y="0"/>
            <a:ext cx="1218883" cy="6096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30" name="Rectangle 29"/>
          <p:cNvSpPr/>
          <p:nvPr/>
        </p:nvSpPr>
        <p:spPr bwMode="ltGray">
          <a:xfrm>
            <a:off x="0" y="0"/>
            <a:ext cx="12188825" cy="609600"/>
          </a:xfrm>
          <a:prstGeom prst="rect">
            <a:avLst/>
          </a:prstGeom>
          <a:solidFill>
            <a:schemeClr val="accent1">
              <a:lumMod val="7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cxnSp>
        <p:nvCxnSpPr>
          <p:cNvPr id="31" name="Straight Connector 30"/>
          <p:cNvCxnSpPr/>
          <p:nvPr/>
        </p:nvCxnSpPr>
        <p:spPr bwMode="white">
          <a:xfrm>
            <a:off x="11573293" y="0"/>
            <a:ext cx="0" cy="6096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32" name="Rectangle 31"/>
          <p:cNvSpPr/>
          <p:nvPr/>
        </p:nvSpPr>
        <p:spPr bwMode="black">
          <a:xfrm>
            <a:off x="0" y="0"/>
            <a:ext cx="1216152" cy="609600"/>
          </a:xfrm>
          <a:prstGeom prst="rect">
            <a:avLst/>
          </a:prstGeom>
          <a:solidFill>
            <a:schemeClr val="accent1">
              <a:lumMod val="50000"/>
              <a:alpha val="7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cxnSp>
        <p:nvCxnSpPr>
          <p:cNvPr id="33" name="Straight Connector 32"/>
          <p:cNvCxnSpPr/>
          <p:nvPr/>
        </p:nvCxnSpPr>
        <p:spPr bwMode="white">
          <a:xfrm>
            <a:off x="1218884" y="0"/>
            <a:ext cx="0" cy="6096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1598613" y="1600201"/>
            <a:ext cx="8283272" cy="2654064"/>
          </a:xfrm>
        </p:spPr>
        <p:txBody>
          <a:bodyPr anchor="b">
            <a:normAutofit/>
          </a:bodyPr>
          <a:lstStyle>
            <a:lvl1pPr algn="l">
              <a:defRPr sz="5400" b="0" cap="none" baseline="0"/>
            </a:lvl1pPr>
          </a:lstStyle>
          <a:p>
            <a:r>
              <a:rPr lang="en-US"/>
              <a:t>Click to edit Master title style</a:t>
            </a:r>
            <a:endParaRPr/>
          </a:p>
        </p:txBody>
      </p:sp>
      <p:sp>
        <p:nvSpPr>
          <p:cNvPr id="3" name="Text Placeholder 2"/>
          <p:cNvSpPr>
            <a:spLocks noGrp="1"/>
          </p:cNvSpPr>
          <p:nvPr>
            <p:ph type="body" idx="1"/>
          </p:nvPr>
        </p:nvSpPr>
        <p:spPr>
          <a:xfrm>
            <a:off x="1598613" y="4259996"/>
            <a:ext cx="7264623" cy="1150203"/>
          </a:xfrm>
        </p:spPr>
        <p:txBody>
          <a:bodyPr anchor="t">
            <a:normAutofit/>
          </a:bodyPr>
          <a:lstStyle>
            <a:lvl1pPr marL="0" indent="0">
              <a:spcBef>
                <a:spcPts val="0"/>
              </a:spcBef>
              <a:buNone/>
              <a:defRPr sz="32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baseline="0">
                <a:solidFill>
                  <a:schemeClr val="tx2"/>
                </a:solidFill>
              </a:defRPr>
            </a:lvl1pPr>
          </a:lstStyle>
          <a:p>
            <a:fld id="{C2C6F8EA-316C-41DE-B9A4-EDCC3A85ED9A}" type="datetimeFigureOut">
              <a:rPr lang="en-US" smtClean="0"/>
              <a:pPr/>
              <a:t>7/21/2018</a:t>
            </a:fld>
            <a:endParaRPr lang="en-US" dirty="0"/>
          </a:p>
        </p:txBody>
      </p:sp>
      <p:sp>
        <p:nvSpPr>
          <p:cNvPr id="5" name="Footer Placeholder 4"/>
          <p:cNvSpPr>
            <a:spLocks noGrp="1"/>
          </p:cNvSpPr>
          <p:nvPr>
            <p:ph type="ftr" sz="quarter" idx="11"/>
          </p:nvPr>
        </p:nvSpPr>
        <p:spPr/>
        <p:txBody>
          <a:bodyPr/>
          <a:lstStyle>
            <a:lvl1pPr>
              <a:defRPr baseline="0">
                <a:solidFill>
                  <a:schemeClr val="tx2"/>
                </a:solidFill>
              </a:defRPr>
            </a:lvl1pPr>
          </a:lstStyle>
          <a:p>
            <a:r>
              <a:rPr lang="en-US"/>
              <a:t>Add a footer</a:t>
            </a:r>
            <a:endParaRPr lang="en-US" dirty="0"/>
          </a:p>
        </p:txBody>
      </p:sp>
      <p:sp>
        <p:nvSpPr>
          <p:cNvPr id="6" name="Slide Number Placeholder 5"/>
          <p:cNvSpPr>
            <a:spLocks noGrp="1"/>
          </p:cNvSpPr>
          <p:nvPr>
            <p:ph type="sldNum" sz="quarter" idx="12"/>
          </p:nvPr>
        </p:nvSpPr>
        <p:spPr>
          <a:xfrm>
            <a:off x="10666571" y="6356351"/>
            <a:ext cx="609441" cy="365125"/>
          </a:xfrm>
        </p:spPr>
        <p:txBody>
          <a:bodyPr/>
          <a:lstStyle>
            <a:lvl1pPr>
              <a:defRPr baseline="0">
                <a:solidFill>
                  <a:schemeClr val="tx2"/>
                </a:solidFill>
              </a:defRPr>
            </a:lvl1pPr>
          </a:lstStyle>
          <a:p>
            <a:fld id="{7DC1BBB0-96F0-4077-A278-0F3FB5C104D3}" type="slidenum">
              <a:rPr lang="en-US" smtClean="0"/>
              <a:pPr/>
              <a:t>‹#›</a:t>
            </a:fld>
            <a:endParaRPr lang="en-US"/>
          </a:p>
        </p:txBody>
      </p:sp>
    </p:spTree>
    <p:extLst>
      <p:ext uri="{BB962C8B-B14F-4D97-AF65-F5344CB8AC3E}">
        <p14:creationId xmlns:p14="http://schemas.microsoft.com/office/powerpoint/2010/main" val="3234467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593436" y="1600200"/>
            <a:ext cx="4814586" cy="4572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561651" y="1600200"/>
            <a:ext cx="4814586" cy="4572000"/>
          </a:xfrm>
        </p:spPr>
        <p:txBody>
          <a:bodyPr/>
          <a:lstStyle>
            <a:lvl1pPr>
              <a:defRPr sz="2800"/>
            </a:lvl1pPr>
            <a:lvl2pPr>
              <a:defRPr sz="2400"/>
            </a:lvl2pPr>
            <a:lvl3pPr>
              <a:defRPr sz="2000"/>
            </a:lvl3pPr>
            <a:lvl4pPr>
              <a:defRPr sz="1800"/>
            </a:lvl4pPr>
            <a:lvl5pPr>
              <a:defRPr sz="1800"/>
            </a:lvl5pPr>
            <a:lvl6pPr>
              <a:defRPr sz="1800" baseline="0"/>
            </a:lvl6pPr>
            <a:lvl7pPr>
              <a:defRPr sz="1800" baseline="0"/>
            </a:lvl7pPr>
            <a:lvl8pPr>
              <a:defRPr sz="1800" baseline="0"/>
            </a:lvl8pPr>
            <a:lvl9pPr>
              <a:defRPr sz="1800" baseline="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fld id="{C2C6F8EA-316C-41DE-B9A4-EDCC3A85ED9A}" type="datetimeFigureOut">
              <a:rPr lang="en-US"/>
              <a:t>7/21/2018</a:t>
            </a:fld>
            <a:endParaRPr/>
          </a:p>
        </p:txBody>
      </p:sp>
      <p:sp>
        <p:nvSpPr>
          <p:cNvPr id="6" name="Footer Placeholder 5"/>
          <p:cNvSpPr>
            <a:spLocks noGrp="1"/>
          </p:cNvSpPr>
          <p:nvPr>
            <p:ph type="ftr" sz="quarter" idx="11"/>
          </p:nvPr>
        </p:nvSpPr>
        <p:spPr/>
        <p:txBody>
          <a:bodyPr/>
          <a:lstStyle/>
          <a:p>
            <a:r>
              <a:rPr lang="en-US" dirty="0"/>
              <a:t>Add a footer</a:t>
            </a:r>
            <a:endParaRPr dirty="0"/>
          </a:p>
        </p:txBody>
      </p:sp>
      <p:sp>
        <p:nvSpPr>
          <p:cNvPr id="7" name="Slide Number Placeholder 6"/>
          <p:cNvSpPr>
            <a:spLocks noGrp="1"/>
          </p:cNvSpPr>
          <p:nvPr>
            <p:ph type="sldNum" sz="quarter" idx="12"/>
          </p:nvPr>
        </p:nvSpPr>
        <p:spPr/>
        <p:txBody>
          <a:bodyPr/>
          <a:lstStyle/>
          <a:p>
            <a:fld id="{7DC1BBB0-96F0-4077-A278-0F3FB5C104D3}" type="slidenum">
              <a:rPr/>
              <a:t>‹#›</a:t>
            </a:fld>
            <a:endParaRPr/>
          </a:p>
        </p:txBody>
      </p:sp>
    </p:spTree>
    <p:extLst>
      <p:ext uri="{BB962C8B-B14F-4D97-AF65-F5344CB8AC3E}">
        <p14:creationId xmlns:p14="http://schemas.microsoft.com/office/powerpoint/2010/main" val="1239113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a:p>
        </p:txBody>
      </p:sp>
      <p:sp>
        <p:nvSpPr>
          <p:cNvPr id="3" name="Text Placeholder 2"/>
          <p:cNvSpPr>
            <a:spLocks noGrp="1"/>
          </p:cNvSpPr>
          <p:nvPr>
            <p:ph type="body" idx="1"/>
          </p:nvPr>
        </p:nvSpPr>
        <p:spPr>
          <a:xfrm>
            <a:off x="1593436" y="1499616"/>
            <a:ext cx="4818888" cy="938784"/>
          </a:xfrm>
        </p:spPr>
        <p:txBody>
          <a:bodyPr anchor="b">
            <a:noAutofit/>
          </a:bodyPr>
          <a:lstStyle>
            <a:lvl1pPr marL="0" indent="0">
              <a:spcBef>
                <a:spcPts val="0"/>
              </a:spcBef>
              <a:buNone/>
              <a:defRPr sz="2400" b="0"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593436" y="2514706"/>
            <a:ext cx="4814586" cy="3657493"/>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baseline="0"/>
            </a:lvl8pPr>
            <a:lvl9pPr>
              <a:defRPr sz="1600" baseline="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Text Placeholder 4"/>
          <p:cNvSpPr>
            <a:spLocks noGrp="1"/>
          </p:cNvSpPr>
          <p:nvPr>
            <p:ph type="body" sz="quarter" idx="3"/>
          </p:nvPr>
        </p:nvSpPr>
        <p:spPr>
          <a:xfrm>
            <a:off x="6557349" y="1499616"/>
            <a:ext cx="4818888" cy="938784"/>
          </a:xfrm>
        </p:spPr>
        <p:txBody>
          <a:bodyPr anchor="b">
            <a:noAutofit/>
          </a:bodyPr>
          <a:lstStyle>
            <a:lvl1pPr marL="0" indent="0">
              <a:spcBef>
                <a:spcPts val="0"/>
              </a:spcBef>
              <a:buNone/>
              <a:defRPr sz="2400" b="0"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557349" y="2514600"/>
            <a:ext cx="4818888" cy="3655568"/>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7" name="Date Placeholder 6"/>
          <p:cNvSpPr>
            <a:spLocks noGrp="1"/>
          </p:cNvSpPr>
          <p:nvPr>
            <p:ph type="dt" sz="half" idx="10"/>
          </p:nvPr>
        </p:nvSpPr>
        <p:spPr/>
        <p:txBody>
          <a:bodyPr/>
          <a:lstStyle/>
          <a:p>
            <a:fld id="{C2C6F8EA-316C-41DE-B9A4-EDCC3A85ED9A}" type="datetimeFigureOut">
              <a:rPr lang="en-US"/>
              <a:t>7/21/2018</a:t>
            </a:fld>
            <a:endParaRPr/>
          </a:p>
        </p:txBody>
      </p:sp>
      <p:sp>
        <p:nvSpPr>
          <p:cNvPr id="8" name="Footer Placeholder 7"/>
          <p:cNvSpPr>
            <a:spLocks noGrp="1"/>
          </p:cNvSpPr>
          <p:nvPr>
            <p:ph type="ftr" sz="quarter" idx="11"/>
          </p:nvPr>
        </p:nvSpPr>
        <p:spPr/>
        <p:txBody>
          <a:bodyPr/>
          <a:lstStyle/>
          <a:p>
            <a:r>
              <a:rPr lang="en-US" dirty="0"/>
              <a:t>Add a footer</a:t>
            </a:r>
            <a:endParaRPr dirty="0"/>
          </a:p>
        </p:txBody>
      </p:sp>
      <p:sp>
        <p:nvSpPr>
          <p:cNvPr id="9" name="Slide Number Placeholder 8"/>
          <p:cNvSpPr>
            <a:spLocks noGrp="1"/>
          </p:cNvSpPr>
          <p:nvPr>
            <p:ph type="sldNum" sz="quarter" idx="12"/>
          </p:nvPr>
        </p:nvSpPr>
        <p:spPr/>
        <p:txBody>
          <a:bodyPr/>
          <a:lstStyle/>
          <a:p>
            <a:fld id="{7DC1BBB0-96F0-4077-A278-0F3FB5C104D3}" type="slidenum">
              <a:rPr/>
              <a:t>‹#›</a:t>
            </a:fld>
            <a:endParaRPr/>
          </a:p>
        </p:txBody>
      </p:sp>
    </p:spTree>
    <p:extLst>
      <p:ext uri="{BB962C8B-B14F-4D97-AF65-F5344CB8AC3E}">
        <p14:creationId xmlns:p14="http://schemas.microsoft.com/office/powerpoint/2010/main" val="2138358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Date Placeholder 2"/>
          <p:cNvSpPr>
            <a:spLocks noGrp="1"/>
          </p:cNvSpPr>
          <p:nvPr>
            <p:ph type="dt" sz="half" idx="10"/>
          </p:nvPr>
        </p:nvSpPr>
        <p:spPr/>
        <p:txBody>
          <a:bodyPr/>
          <a:lstStyle/>
          <a:p>
            <a:fld id="{C2C6F8EA-316C-41DE-B9A4-EDCC3A85ED9A}" type="datetimeFigureOut">
              <a:rPr lang="en-US"/>
              <a:t>7/21/2018</a:t>
            </a:fld>
            <a:endParaRPr/>
          </a:p>
        </p:txBody>
      </p:sp>
      <p:sp>
        <p:nvSpPr>
          <p:cNvPr id="4" name="Footer Placeholder 3"/>
          <p:cNvSpPr>
            <a:spLocks noGrp="1"/>
          </p:cNvSpPr>
          <p:nvPr>
            <p:ph type="ftr" sz="quarter" idx="11"/>
          </p:nvPr>
        </p:nvSpPr>
        <p:spPr/>
        <p:txBody>
          <a:bodyPr/>
          <a:lstStyle/>
          <a:p>
            <a:r>
              <a:rPr lang="en-US" dirty="0"/>
              <a:t>Add a footer</a:t>
            </a:r>
            <a:endParaRPr dirty="0"/>
          </a:p>
        </p:txBody>
      </p:sp>
      <p:sp>
        <p:nvSpPr>
          <p:cNvPr id="5" name="Slide Number Placeholder 4"/>
          <p:cNvSpPr>
            <a:spLocks noGrp="1"/>
          </p:cNvSpPr>
          <p:nvPr>
            <p:ph type="sldNum" sz="quarter" idx="12"/>
          </p:nvPr>
        </p:nvSpPr>
        <p:spPr/>
        <p:txBody>
          <a:bodyPr/>
          <a:lstStyle/>
          <a:p>
            <a:fld id="{7DC1BBB0-96F0-4077-A278-0F3FB5C104D3}" type="slidenum">
              <a:rPr/>
              <a:t>‹#›</a:t>
            </a:fld>
            <a:endParaRPr/>
          </a:p>
        </p:txBody>
      </p:sp>
      <p:grpSp>
        <p:nvGrpSpPr>
          <p:cNvPr id="6" name="Group 5">
            <a:extLst>
              <a:ext uri="{FF2B5EF4-FFF2-40B4-BE49-F238E27FC236}">
                <a16:creationId xmlns:a16="http://schemas.microsoft.com/office/drawing/2014/main" id="{875E577C-348E-45C9-B5BF-22651D91AFD5}"/>
              </a:ext>
            </a:extLst>
          </p:cNvPr>
          <p:cNvGrpSpPr/>
          <p:nvPr userDrawn="1"/>
        </p:nvGrpSpPr>
        <p:grpSpPr>
          <a:xfrm>
            <a:off x="684212" y="762000"/>
            <a:ext cx="520334" cy="533400"/>
            <a:chOff x="-19172" y="5628479"/>
            <a:chExt cx="1218884" cy="1219201"/>
          </a:xfrm>
        </p:grpSpPr>
        <p:pic>
          <p:nvPicPr>
            <p:cNvPr id="7" name="Picture 6">
              <a:extLst>
                <a:ext uri="{FF2B5EF4-FFF2-40B4-BE49-F238E27FC236}">
                  <a16:creationId xmlns:a16="http://schemas.microsoft.com/office/drawing/2014/main" id="{667BF862-D42C-4CE3-8AD3-453C20178D95}"/>
                </a:ext>
              </a:extLst>
            </p:cNvPr>
            <p:cNvPicPr/>
            <p:nvPr userDrawn="1"/>
          </p:nvPicPr>
          <p:blipFill>
            <a:blip r:embed="rId2">
              <a:extLst>
                <a:ext uri="{28A0092B-C50C-407E-A947-70E740481C1C}">
                  <a14:useLocalDpi xmlns:a14="http://schemas.microsoft.com/office/drawing/2010/main" val="0"/>
                </a:ext>
              </a:extLst>
            </a:blip>
            <a:stretch>
              <a:fillRect/>
            </a:stretch>
          </p:blipFill>
          <p:spPr bwMode="auto">
            <a:xfrm>
              <a:off x="-19172" y="5638799"/>
              <a:ext cx="1218884" cy="1208881"/>
            </a:xfrm>
            <a:prstGeom prst="rect">
              <a:avLst/>
            </a:prstGeom>
            <a:noFill/>
            <a:ln w="254000" cap="rnd">
              <a:noFill/>
            </a:ln>
            <a:effectLst/>
          </p:spPr>
        </p:pic>
        <p:sp>
          <p:nvSpPr>
            <p:cNvPr id="8" name="Rectangle 7">
              <a:extLst>
                <a:ext uri="{FF2B5EF4-FFF2-40B4-BE49-F238E27FC236}">
                  <a16:creationId xmlns:a16="http://schemas.microsoft.com/office/drawing/2014/main" id="{011B4BC5-FB83-4F38-B89D-20A54450BE90}"/>
                </a:ext>
              </a:extLst>
            </p:cNvPr>
            <p:cNvSpPr/>
            <p:nvPr userDrawn="1"/>
          </p:nvSpPr>
          <p:spPr bwMode="black">
            <a:xfrm>
              <a:off x="-17806" y="5628479"/>
              <a:ext cx="1216152" cy="1214868"/>
            </a:xfrm>
            <a:prstGeom prst="rect">
              <a:avLst/>
            </a:prstGeom>
            <a:solidFill>
              <a:schemeClr val="accent1">
                <a:lumMod val="50000"/>
                <a:alpha val="7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grpSp>
    </p:spTree>
    <p:extLst>
      <p:ext uri="{BB962C8B-B14F-4D97-AF65-F5344CB8AC3E}">
        <p14:creationId xmlns:p14="http://schemas.microsoft.com/office/powerpoint/2010/main" val="31635788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bwMode="ltGray">
          <a:xfrm>
            <a:off x="626239" y="0"/>
            <a:ext cx="30472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a:p>
        </p:txBody>
      </p:sp>
      <p:sp>
        <p:nvSpPr>
          <p:cNvPr id="6" name="Rectangle 5"/>
          <p:cNvSpPr/>
          <p:nvPr/>
        </p:nvSpPr>
        <p:spPr bwMode="gray">
          <a:xfrm>
            <a:off x="0" y="0"/>
            <a:ext cx="609441" cy="6858000"/>
          </a:xfrm>
          <a:prstGeom prst="rect">
            <a:avLst/>
          </a:prstGeom>
          <a:solidFill>
            <a:schemeClr val="accent1">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a:p>
        </p:txBody>
      </p:sp>
      <p:cxnSp>
        <p:nvCxnSpPr>
          <p:cNvPr id="7" name="Straight Connector 6"/>
          <p:cNvCxnSpPr/>
          <p:nvPr/>
        </p:nvCxnSpPr>
        <p:spPr bwMode="white">
          <a:xfrm>
            <a:off x="617143" y="0"/>
            <a:ext cx="0" cy="6858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bwMode="gray">
          <a:xfrm>
            <a:off x="10969942" y="0"/>
            <a:ext cx="922621" cy="6858000"/>
          </a:xfrm>
          <a:prstGeom prst="rect">
            <a:avLst/>
          </a:prstGeom>
          <a:solidFill>
            <a:schemeClr val="accent1">
              <a:lumMod val="75000"/>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a:p>
        </p:txBody>
      </p:sp>
      <p:sp>
        <p:nvSpPr>
          <p:cNvPr id="9" name="Rectangle 8"/>
          <p:cNvSpPr/>
          <p:nvPr/>
        </p:nvSpPr>
        <p:spPr bwMode="black">
          <a:xfrm>
            <a:off x="11892563" y="0"/>
            <a:ext cx="304721" cy="6858000"/>
          </a:xfrm>
          <a:prstGeom prst="rect">
            <a:avLst/>
          </a:pr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a:p>
        </p:txBody>
      </p:sp>
      <p:sp>
        <p:nvSpPr>
          <p:cNvPr id="2" name="Date Placeholder 1"/>
          <p:cNvSpPr>
            <a:spLocks noGrp="1"/>
          </p:cNvSpPr>
          <p:nvPr>
            <p:ph type="dt" sz="half" idx="10"/>
          </p:nvPr>
        </p:nvSpPr>
        <p:spPr/>
        <p:txBody>
          <a:bodyPr/>
          <a:lstStyle/>
          <a:p>
            <a:fld id="{C2C6F8EA-316C-41DE-B9A4-EDCC3A85ED9A}" type="datetimeFigureOut">
              <a:rPr lang="en-US"/>
              <a:t>7/21/2018</a:t>
            </a:fld>
            <a:endParaRPr/>
          </a:p>
        </p:txBody>
      </p:sp>
      <p:sp>
        <p:nvSpPr>
          <p:cNvPr id="3" name="Footer Placeholder 2"/>
          <p:cNvSpPr>
            <a:spLocks noGrp="1"/>
          </p:cNvSpPr>
          <p:nvPr>
            <p:ph type="ftr" sz="quarter" idx="11"/>
          </p:nvPr>
        </p:nvSpPr>
        <p:spPr/>
        <p:txBody>
          <a:bodyPr/>
          <a:lstStyle/>
          <a:p>
            <a:r>
              <a:rPr lang="en-US" dirty="0"/>
              <a:t>Add a footer</a:t>
            </a:r>
            <a:endParaRPr dirty="0"/>
          </a:p>
        </p:txBody>
      </p:sp>
      <p:sp>
        <p:nvSpPr>
          <p:cNvPr id="4" name="Slide Number Placeholder 3"/>
          <p:cNvSpPr>
            <a:spLocks noGrp="1"/>
          </p:cNvSpPr>
          <p:nvPr>
            <p:ph type="sldNum" sz="quarter" idx="12"/>
          </p:nvPr>
        </p:nvSpPr>
        <p:spPr/>
        <p:txBody>
          <a:bodyPr/>
          <a:lstStyle>
            <a:lvl1pPr>
              <a:defRPr>
                <a:solidFill>
                  <a:schemeClr val="bg1"/>
                </a:solidFill>
              </a:defRPr>
            </a:lvl1pPr>
          </a:lstStyle>
          <a:p>
            <a:fld id="{7DC1BBB0-96F0-4077-A278-0F3FB5C104D3}" type="slidenum">
              <a:rPr/>
              <a:pPr/>
              <a:t>‹#›</a:t>
            </a:fld>
            <a:endParaRPr/>
          </a:p>
        </p:txBody>
      </p:sp>
    </p:spTree>
    <p:extLst>
      <p:ext uri="{BB962C8B-B14F-4D97-AF65-F5344CB8AC3E}">
        <p14:creationId xmlns:p14="http://schemas.microsoft.com/office/powerpoint/2010/main" val="1783816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bwMode="gray">
          <a:xfrm>
            <a:off x="621792" y="0"/>
            <a:ext cx="4147717" cy="685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a:p>
        </p:txBody>
      </p:sp>
      <p:sp>
        <p:nvSpPr>
          <p:cNvPr id="9" name="Rectangle 8"/>
          <p:cNvSpPr/>
          <p:nvPr/>
        </p:nvSpPr>
        <p:spPr bwMode="ltGray">
          <a:xfrm>
            <a:off x="0" y="0"/>
            <a:ext cx="609441" cy="6858000"/>
          </a:xfrm>
          <a:prstGeom prst="rect">
            <a:avLst/>
          </a:prstGeom>
          <a:solidFill>
            <a:schemeClr val="accent1">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a:p>
        </p:txBody>
      </p:sp>
      <p:cxnSp>
        <p:nvCxnSpPr>
          <p:cNvPr id="10" name="Straight Connector 9"/>
          <p:cNvCxnSpPr/>
          <p:nvPr/>
        </p:nvCxnSpPr>
        <p:spPr bwMode="white">
          <a:xfrm>
            <a:off x="621792" y="0"/>
            <a:ext cx="0" cy="6858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bwMode="gray">
          <a:xfrm>
            <a:off x="11884104" y="0"/>
            <a:ext cx="304721" cy="685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a:p>
        </p:txBody>
      </p:sp>
      <p:sp>
        <p:nvSpPr>
          <p:cNvPr id="2" name="Title 1"/>
          <p:cNvSpPr>
            <a:spLocks noGrp="1"/>
          </p:cNvSpPr>
          <p:nvPr>
            <p:ph type="title"/>
          </p:nvPr>
        </p:nvSpPr>
        <p:spPr bwMode="white">
          <a:xfrm>
            <a:off x="1074240" y="381000"/>
            <a:ext cx="3293422" cy="1371600"/>
          </a:xfrm>
        </p:spPr>
        <p:txBody>
          <a:bodyPr anchor="b">
            <a:normAutofit/>
          </a:bodyPr>
          <a:lstStyle>
            <a:lvl1pPr algn="l">
              <a:defRPr sz="2800" b="0" cap="all" baseline="0">
                <a:solidFill>
                  <a:schemeClr val="bg1"/>
                </a:solidFill>
              </a:defRPr>
            </a:lvl1pPr>
          </a:lstStyle>
          <a:p>
            <a:r>
              <a:rPr lang="en-US"/>
              <a:t>Click to edit Master title style</a:t>
            </a:r>
            <a:endParaRPr/>
          </a:p>
        </p:txBody>
      </p:sp>
      <p:sp>
        <p:nvSpPr>
          <p:cNvPr id="3" name="Content Placeholder 2"/>
          <p:cNvSpPr>
            <a:spLocks noGrp="1"/>
          </p:cNvSpPr>
          <p:nvPr>
            <p:ph idx="1"/>
          </p:nvPr>
        </p:nvSpPr>
        <p:spPr>
          <a:xfrm>
            <a:off x="5180251" y="482600"/>
            <a:ext cx="6195986" cy="5689600"/>
          </a:xfrm>
        </p:spPr>
        <p:txBody>
          <a:bodyPr>
            <a:normAutofit/>
          </a:bodyPr>
          <a:lstStyle>
            <a:lvl1pPr>
              <a:defRPr sz="2800"/>
            </a:lvl1pPr>
            <a:lvl2pPr>
              <a:defRPr sz="2400"/>
            </a:lvl2pPr>
            <a:lvl3pPr>
              <a:defRPr sz="2000"/>
            </a:lvl3pPr>
            <a:lvl4pPr>
              <a:defRPr sz="1800"/>
            </a:lvl4pPr>
            <a:lvl5pPr>
              <a:defRPr sz="1800"/>
            </a:lvl5pPr>
            <a:lvl6pPr>
              <a:defRPr sz="1800"/>
            </a:lvl6pPr>
            <a:lvl7pPr>
              <a:defRPr sz="1800"/>
            </a:lvl7pPr>
            <a:lvl8pPr>
              <a:defRPr sz="1800" baseline="0"/>
            </a:lvl8pPr>
            <a:lvl9pPr>
              <a:defRPr sz="1800" baseline="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Text Placeholder 3"/>
          <p:cNvSpPr>
            <a:spLocks noGrp="1"/>
          </p:cNvSpPr>
          <p:nvPr>
            <p:ph type="body" sz="half" idx="2"/>
          </p:nvPr>
        </p:nvSpPr>
        <p:spPr bwMode="white">
          <a:xfrm>
            <a:off x="1074240" y="1828800"/>
            <a:ext cx="3293422" cy="4343400"/>
          </a:xfrm>
        </p:spPr>
        <p:txBody>
          <a:bodyPr>
            <a:normAutofit/>
          </a:bodyPr>
          <a:lstStyle>
            <a:lvl1pPr marL="0" indent="0">
              <a:buNone/>
              <a:defRPr sz="20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C2C6F8EA-316C-41DE-B9A4-EDCC3A85ED9A}" type="datetimeFigureOut">
              <a:rPr lang="en-US"/>
              <a:t>7/21/2018</a:t>
            </a:fld>
            <a:endParaRPr/>
          </a:p>
        </p:txBody>
      </p:sp>
      <p:sp>
        <p:nvSpPr>
          <p:cNvPr id="6" name="Footer Placeholder 5"/>
          <p:cNvSpPr>
            <a:spLocks noGrp="1"/>
          </p:cNvSpPr>
          <p:nvPr>
            <p:ph type="ftr" sz="quarter" idx="11"/>
          </p:nvPr>
        </p:nvSpPr>
        <p:spPr/>
        <p:txBody>
          <a:bodyPr/>
          <a:lstStyle/>
          <a:p>
            <a:r>
              <a:rPr lang="en-US" dirty="0"/>
              <a:t>Add a footer</a:t>
            </a:r>
            <a:endParaRPr dirty="0"/>
          </a:p>
        </p:txBody>
      </p:sp>
      <p:sp>
        <p:nvSpPr>
          <p:cNvPr id="7" name="Slide Number Placeholder 6"/>
          <p:cNvSpPr>
            <a:spLocks noGrp="1"/>
          </p:cNvSpPr>
          <p:nvPr>
            <p:ph type="sldNum" sz="quarter" idx="12"/>
          </p:nvPr>
        </p:nvSpPr>
        <p:spPr/>
        <p:txBody>
          <a:bodyPr/>
          <a:lstStyle/>
          <a:p>
            <a:fld id="{7DC1BBB0-96F0-4077-A278-0F3FB5C104D3}" type="slidenum">
              <a:rPr/>
              <a:t>‹#›</a:t>
            </a:fld>
            <a:endParaRPr/>
          </a:p>
        </p:txBody>
      </p:sp>
    </p:spTree>
    <p:extLst>
      <p:ext uri="{BB962C8B-B14F-4D97-AF65-F5344CB8AC3E}">
        <p14:creationId xmlns:p14="http://schemas.microsoft.com/office/powerpoint/2010/main" val="3518043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bwMode="gray">
          <a:xfrm>
            <a:off x="0" y="0"/>
            <a:ext cx="609441" cy="6858000"/>
          </a:xfrm>
          <a:prstGeom prst="rect">
            <a:avLst/>
          </a:prstGeom>
          <a:solidFill>
            <a:schemeClr val="accent1">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a:p>
        </p:txBody>
      </p:sp>
      <p:sp>
        <p:nvSpPr>
          <p:cNvPr id="8" name="Rectangle 7"/>
          <p:cNvSpPr/>
          <p:nvPr/>
        </p:nvSpPr>
        <p:spPr bwMode="black">
          <a:xfrm>
            <a:off x="11884104" y="0"/>
            <a:ext cx="304721" cy="685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a:p>
        </p:txBody>
      </p:sp>
      <p:sp>
        <p:nvSpPr>
          <p:cNvPr id="9" name="Rectangle 8"/>
          <p:cNvSpPr/>
          <p:nvPr/>
        </p:nvSpPr>
        <p:spPr bwMode="ltGray">
          <a:xfrm>
            <a:off x="4875530" y="0"/>
            <a:ext cx="7017034" cy="685800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a:p>
        </p:txBody>
      </p:sp>
      <p:sp>
        <p:nvSpPr>
          <p:cNvPr id="2" name="Title 1"/>
          <p:cNvSpPr>
            <a:spLocks noGrp="1"/>
          </p:cNvSpPr>
          <p:nvPr>
            <p:ph type="title"/>
          </p:nvPr>
        </p:nvSpPr>
        <p:spPr>
          <a:xfrm>
            <a:off x="1074240" y="381000"/>
            <a:ext cx="3293422" cy="1371600"/>
          </a:xfrm>
        </p:spPr>
        <p:txBody>
          <a:bodyPr anchor="b">
            <a:normAutofit/>
          </a:bodyPr>
          <a:lstStyle>
            <a:lvl1pPr algn="l">
              <a:defRPr sz="2800" b="0" cap="all" baseline="0">
                <a:solidFill>
                  <a:schemeClr val="tx1">
                    <a:lumMod val="75000"/>
                  </a:schemeClr>
                </a:solidFill>
              </a:defRPr>
            </a:lvl1pPr>
          </a:lstStyle>
          <a:p>
            <a:r>
              <a:rPr lang="en-US"/>
              <a:t>Click to edit Master title style</a:t>
            </a:r>
            <a:endParaRPr/>
          </a:p>
        </p:txBody>
      </p:sp>
      <p:sp>
        <p:nvSpPr>
          <p:cNvPr id="3" name="Picture Placeholder 2" descr="An empty placeholder to add an image. Click on the placeholder and select the image that you wish to add"/>
          <p:cNvSpPr>
            <a:spLocks noGrp="1"/>
          </p:cNvSpPr>
          <p:nvPr>
            <p:ph type="pic" idx="1"/>
          </p:nvPr>
        </p:nvSpPr>
        <p:spPr bwMode="auto">
          <a:xfrm>
            <a:off x="5180251" y="482600"/>
            <a:ext cx="6195986" cy="5689600"/>
          </a:xfrm>
          <a:ln w="19050">
            <a:solidFill>
              <a:schemeClr val="bg1"/>
            </a:solidFill>
          </a:ln>
        </p:spPr>
        <p:txBody>
          <a:bodyPr>
            <a:normAutofit/>
          </a:bodyPr>
          <a:lstStyle>
            <a:lvl1pPr marL="0" indent="0">
              <a:buNone/>
              <a:defRPr sz="2800" baseline="0">
                <a:solidFill>
                  <a:schemeClr val="tx2"/>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4" name="Text Placeholder 3"/>
          <p:cNvSpPr>
            <a:spLocks noGrp="1"/>
          </p:cNvSpPr>
          <p:nvPr>
            <p:ph type="body" sz="half" idx="2"/>
          </p:nvPr>
        </p:nvSpPr>
        <p:spPr>
          <a:xfrm>
            <a:off x="1074240" y="1828800"/>
            <a:ext cx="3293422" cy="4343400"/>
          </a:xfrm>
        </p:spPr>
        <p:txBody>
          <a:bodyPr>
            <a:normAutofit/>
          </a:bodyPr>
          <a:lstStyle>
            <a:lvl1pPr marL="0" indent="0">
              <a:buNone/>
              <a:defRPr sz="20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lvl1pPr>
              <a:defRPr baseline="0">
                <a:solidFill>
                  <a:schemeClr val="tx2"/>
                </a:solidFill>
              </a:defRPr>
            </a:lvl1pPr>
          </a:lstStyle>
          <a:p>
            <a:fld id="{C2C6F8EA-316C-41DE-B9A4-EDCC3A85ED9A}" type="datetimeFigureOut">
              <a:rPr lang="en-US" smtClean="0"/>
              <a:pPr/>
              <a:t>7/21/2018</a:t>
            </a:fld>
            <a:endParaRPr lang="en-US" dirty="0"/>
          </a:p>
        </p:txBody>
      </p:sp>
      <p:sp>
        <p:nvSpPr>
          <p:cNvPr id="6" name="Footer Placeholder 5"/>
          <p:cNvSpPr>
            <a:spLocks noGrp="1"/>
          </p:cNvSpPr>
          <p:nvPr>
            <p:ph type="ftr" sz="quarter" idx="11"/>
          </p:nvPr>
        </p:nvSpPr>
        <p:spPr/>
        <p:txBody>
          <a:bodyPr/>
          <a:lstStyle>
            <a:lvl1pPr>
              <a:defRPr baseline="0">
                <a:solidFill>
                  <a:schemeClr val="tx2"/>
                </a:solidFill>
              </a:defRPr>
            </a:lvl1pPr>
          </a:lstStyle>
          <a:p>
            <a:r>
              <a:rPr lang="en-US"/>
              <a:t>Add a footer</a:t>
            </a:r>
            <a:endParaRPr lang="en-US" dirty="0"/>
          </a:p>
        </p:txBody>
      </p:sp>
      <p:sp>
        <p:nvSpPr>
          <p:cNvPr id="7" name="Slide Number Placeholder 6"/>
          <p:cNvSpPr>
            <a:spLocks noGrp="1"/>
          </p:cNvSpPr>
          <p:nvPr>
            <p:ph type="sldNum" sz="quarter" idx="12"/>
          </p:nvPr>
        </p:nvSpPr>
        <p:spPr/>
        <p:txBody>
          <a:bodyPr/>
          <a:lstStyle>
            <a:lvl1pPr>
              <a:defRPr baseline="0">
                <a:solidFill>
                  <a:schemeClr val="tx2"/>
                </a:solidFill>
              </a:defRPr>
            </a:lvl1pPr>
          </a:lstStyle>
          <a:p>
            <a:fld id="{7DC1BBB0-96F0-4077-A278-0F3FB5C104D3}" type="slidenum">
              <a:rPr lang="en-US" smtClean="0"/>
              <a:pPr/>
              <a:t>‹#›</a:t>
            </a:fld>
            <a:endParaRPr lang="en-US"/>
          </a:p>
        </p:txBody>
      </p:sp>
      <p:cxnSp>
        <p:nvCxnSpPr>
          <p:cNvPr id="10" name="Straight Connector 9"/>
          <p:cNvCxnSpPr/>
          <p:nvPr/>
        </p:nvCxnSpPr>
        <p:spPr bwMode="white">
          <a:xfrm>
            <a:off x="11879867" y="0"/>
            <a:ext cx="0" cy="6858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39002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bwMode="gray">
          <a:xfrm>
            <a:off x="11884104" y="0"/>
            <a:ext cx="304721" cy="6858000"/>
          </a:xfrm>
          <a:prstGeom prst="rect">
            <a:avLst/>
          </a:pr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a:p>
        </p:txBody>
      </p:sp>
      <p:sp>
        <p:nvSpPr>
          <p:cNvPr id="8" name="Rectangle 7"/>
          <p:cNvSpPr/>
          <p:nvPr/>
        </p:nvSpPr>
        <p:spPr bwMode="ltGray">
          <a:xfrm>
            <a:off x="617143" y="0"/>
            <a:ext cx="60944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9" name="Rectangle 8"/>
          <p:cNvSpPr/>
          <p:nvPr/>
        </p:nvSpPr>
        <p:spPr bwMode="gray">
          <a:xfrm>
            <a:off x="0" y="0"/>
            <a:ext cx="609441" cy="6858000"/>
          </a:xfrm>
          <a:prstGeom prst="rect">
            <a:avLst/>
          </a:prstGeom>
          <a:solidFill>
            <a:schemeClr val="accent1">
              <a:lumMod val="75000"/>
              <a:alpha val="87843"/>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13" name="Rectangle 12"/>
          <p:cNvSpPr/>
          <p:nvPr/>
        </p:nvSpPr>
        <p:spPr bwMode="black">
          <a:xfrm>
            <a:off x="617143" y="736219"/>
            <a:ext cx="609441" cy="609600"/>
          </a:xfrm>
          <a:prstGeom prst="rect">
            <a:avLst/>
          </a:prstGeom>
          <a:solidFill>
            <a:schemeClr val="accent1">
              <a:lumMod val="50000"/>
              <a:alpha val="7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cxnSp>
        <p:nvCxnSpPr>
          <p:cNvPr id="14" name="Straight Connector 13"/>
          <p:cNvCxnSpPr/>
          <p:nvPr/>
        </p:nvCxnSpPr>
        <p:spPr bwMode="white">
          <a:xfrm>
            <a:off x="617143" y="736219"/>
            <a:ext cx="60944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bwMode="white">
          <a:xfrm>
            <a:off x="617143" y="1345819"/>
            <a:ext cx="60944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Pi"/>
          <p:cNvSpPr>
            <a:spLocks/>
          </p:cNvSpPr>
          <p:nvPr/>
        </p:nvSpPr>
        <p:spPr bwMode="white">
          <a:xfrm>
            <a:off x="756095" y="898102"/>
            <a:ext cx="336023" cy="294097"/>
          </a:xfrm>
          <a:custGeom>
            <a:avLst/>
            <a:gdLst>
              <a:gd name="T0" fmla="*/ 411 w 426"/>
              <a:gd name="T1" fmla="*/ 0 h 372"/>
              <a:gd name="T2" fmla="*/ 90 w 426"/>
              <a:gd name="T3" fmla="*/ 0 h 372"/>
              <a:gd name="T4" fmla="*/ 3 w 426"/>
              <a:gd name="T5" fmla="*/ 64 h 372"/>
              <a:gd name="T6" fmla="*/ 12 w 426"/>
              <a:gd name="T7" fmla="*/ 83 h 372"/>
              <a:gd name="T8" fmla="*/ 17 w 426"/>
              <a:gd name="T9" fmla="*/ 83 h 372"/>
              <a:gd name="T10" fmla="*/ 31 w 426"/>
              <a:gd name="T11" fmla="*/ 73 h 372"/>
              <a:gd name="T12" fmla="*/ 90 w 426"/>
              <a:gd name="T13" fmla="*/ 30 h 372"/>
              <a:gd name="T14" fmla="*/ 131 w 426"/>
              <a:gd name="T15" fmla="*/ 30 h 372"/>
              <a:gd name="T16" fmla="*/ 61 w 426"/>
              <a:gd name="T17" fmla="*/ 334 h 372"/>
              <a:gd name="T18" fmla="*/ 61 w 426"/>
              <a:gd name="T19" fmla="*/ 355 h 372"/>
              <a:gd name="T20" fmla="*/ 72 w 426"/>
              <a:gd name="T21" fmla="*/ 359 h 372"/>
              <a:gd name="T22" fmla="*/ 83 w 426"/>
              <a:gd name="T23" fmla="*/ 355 h 372"/>
              <a:gd name="T24" fmla="*/ 161 w 426"/>
              <a:gd name="T25" fmla="*/ 30 h 372"/>
              <a:gd name="T26" fmla="*/ 272 w 426"/>
              <a:gd name="T27" fmla="*/ 30 h 372"/>
              <a:gd name="T28" fmla="*/ 253 w 426"/>
              <a:gd name="T29" fmla="*/ 270 h 372"/>
              <a:gd name="T30" fmla="*/ 277 w 426"/>
              <a:gd name="T31" fmla="*/ 355 h 372"/>
              <a:gd name="T32" fmla="*/ 322 w 426"/>
              <a:gd name="T33" fmla="*/ 372 h 372"/>
              <a:gd name="T34" fmla="*/ 335 w 426"/>
              <a:gd name="T35" fmla="*/ 371 h 372"/>
              <a:gd name="T36" fmla="*/ 417 w 426"/>
              <a:gd name="T37" fmla="*/ 280 h 372"/>
              <a:gd name="T38" fmla="*/ 406 w 426"/>
              <a:gd name="T39" fmla="*/ 262 h 372"/>
              <a:gd name="T40" fmla="*/ 388 w 426"/>
              <a:gd name="T41" fmla="*/ 273 h 372"/>
              <a:gd name="T42" fmla="*/ 331 w 426"/>
              <a:gd name="T43" fmla="*/ 341 h 372"/>
              <a:gd name="T44" fmla="*/ 298 w 426"/>
              <a:gd name="T45" fmla="*/ 333 h 372"/>
              <a:gd name="T46" fmla="*/ 283 w 426"/>
              <a:gd name="T47" fmla="*/ 272 h 372"/>
              <a:gd name="T48" fmla="*/ 302 w 426"/>
              <a:gd name="T49" fmla="*/ 30 h 372"/>
              <a:gd name="T50" fmla="*/ 411 w 426"/>
              <a:gd name="T51" fmla="*/ 30 h 372"/>
              <a:gd name="T52" fmla="*/ 426 w 426"/>
              <a:gd name="T53" fmla="*/ 15 h 372"/>
              <a:gd name="T54" fmla="*/ 411 w 426"/>
              <a:gd name="T55" fmla="*/ 0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6" h="372">
                <a:moveTo>
                  <a:pt x="411" y="0"/>
                </a:moveTo>
                <a:cubicBezTo>
                  <a:pt x="90" y="0"/>
                  <a:pt x="90" y="0"/>
                  <a:pt x="90" y="0"/>
                </a:cubicBezTo>
                <a:cubicBezTo>
                  <a:pt x="25" y="0"/>
                  <a:pt x="4" y="61"/>
                  <a:pt x="3" y="64"/>
                </a:cubicBezTo>
                <a:cubicBezTo>
                  <a:pt x="0" y="71"/>
                  <a:pt x="4" y="80"/>
                  <a:pt x="12" y="83"/>
                </a:cubicBezTo>
                <a:cubicBezTo>
                  <a:pt x="14" y="83"/>
                  <a:pt x="15" y="83"/>
                  <a:pt x="17" y="83"/>
                </a:cubicBezTo>
                <a:cubicBezTo>
                  <a:pt x="23" y="83"/>
                  <a:pt x="29" y="80"/>
                  <a:pt x="31" y="73"/>
                </a:cubicBezTo>
                <a:cubicBezTo>
                  <a:pt x="31" y="73"/>
                  <a:pt x="46" y="30"/>
                  <a:pt x="90" y="30"/>
                </a:cubicBezTo>
                <a:cubicBezTo>
                  <a:pt x="131" y="30"/>
                  <a:pt x="131" y="30"/>
                  <a:pt x="131" y="30"/>
                </a:cubicBezTo>
                <a:cubicBezTo>
                  <a:pt x="129" y="83"/>
                  <a:pt x="118" y="274"/>
                  <a:pt x="61" y="334"/>
                </a:cubicBezTo>
                <a:cubicBezTo>
                  <a:pt x="55" y="340"/>
                  <a:pt x="55" y="350"/>
                  <a:pt x="61" y="355"/>
                </a:cubicBezTo>
                <a:cubicBezTo>
                  <a:pt x="64" y="358"/>
                  <a:pt x="68" y="359"/>
                  <a:pt x="72" y="359"/>
                </a:cubicBezTo>
                <a:cubicBezTo>
                  <a:pt x="76" y="359"/>
                  <a:pt x="80" y="358"/>
                  <a:pt x="83" y="355"/>
                </a:cubicBezTo>
                <a:cubicBezTo>
                  <a:pt x="148" y="286"/>
                  <a:pt x="159" y="84"/>
                  <a:pt x="161" y="30"/>
                </a:cubicBezTo>
                <a:cubicBezTo>
                  <a:pt x="272" y="30"/>
                  <a:pt x="272" y="30"/>
                  <a:pt x="272" y="30"/>
                </a:cubicBezTo>
                <a:cubicBezTo>
                  <a:pt x="253" y="270"/>
                  <a:pt x="253" y="270"/>
                  <a:pt x="253" y="270"/>
                </a:cubicBezTo>
                <a:cubicBezTo>
                  <a:pt x="253" y="272"/>
                  <a:pt x="248" y="327"/>
                  <a:pt x="277" y="355"/>
                </a:cubicBezTo>
                <a:cubicBezTo>
                  <a:pt x="289" y="366"/>
                  <a:pt x="304" y="372"/>
                  <a:pt x="322" y="372"/>
                </a:cubicBezTo>
                <a:cubicBezTo>
                  <a:pt x="326" y="372"/>
                  <a:pt x="330" y="372"/>
                  <a:pt x="335" y="371"/>
                </a:cubicBezTo>
                <a:cubicBezTo>
                  <a:pt x="398" y="362"/>
                  <a:pt x="416" y="283"/>
                  <a:pt x="417" y="280"/>
                </a:cubicBezTo>
                <a:cubicBezTo>
                  <a:pt x="419" y="271"/>
                  <a:pt x="414" y="264"/>
                  <a:pt x="406" y="262"/>
                </a:cubicBezTo>
                <a:cubicBezTo>
                  <a:pt x="398" y="260"/>
                  <a:pt x="390" y="265"/>
                  <a:pt x="388" y="273"/>
                </a:cubicBezTo>
                <a:cubicBezTo>
                  <a:pt x="388" y="274"/>
                  <a:pt x="373" y="335"/>
                  <a:pt x="331" y="341"/>
                </a:cubicBezTo>
                <a:cubicBezTo>
                  <a:pt x="316" y="343"/>
                  <a:pt x="306" y="341"/>
                  <a:pt x="298" y="333"/>
                </a:cubicBezTo>
                <a:cubicBezTo>
                  <a:pt x="282" y="318"/>
                  <a:pt x="282" y="284"/>
                  <a:pt x="283" y="272"/>
                </a:cubicBezTo>
                <a:cubicBezTo>
                  <a:pt x="302" y="30"/>
                  <a:pt x="302" y="30"/>
                  <a:pt x="302" y="30"/>
                </a:cubicBezTo>
                <a:cubicBezTo>
                  <a:pt x="411" y="30"/>
                  <a:pt x="411" y="30"/>
                  <a:pt x="411" y="30"/>
                </a:cubicBezTo>
                <a:cubicBezTo>
                  <a:pt x="419" y="30"/>
                  <a:pt x="426" y="24"/>
                  <a:pt x="426" y="15"/>
                </a:cubicBezTo>
                <a:cubicBezTo>
                  <a:pt x="426" y="7"/>
                  <a:pt x="419" y="0"/>
                  <a:pt x="411" y="0"/>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a:p>
        </p:txBody>
      </p:sp>
      <p:cxnSp>
        <p:nvCxnSpPr>
          <p:cNvPr id="16" name="Straight Connector 15"/>
          <p:cNvCxnSpPr/>
          <p:nvPr/>
        </p:nvCxnSpPr>
        <p:spPr bwMode="white">
          <a:xfrm>
            <a:off x="617143" y="0"/>
            <a:ext cx="0" cy="6858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Placeholder 1"/>
          <p:cNvSpPr>
            <a:spLocks noGrp="1"/>
          </p:cNvSpPr>
          <p:nvPr>
            <p:ph type="title"/>
          </p:nvPr>
        </p:nvSpPr>
        <p:spPr>
          <a:xfrm>
            <a:off x="1593436" y="177800"/>
            <a:ext cx="9782801" cy="1239837"/>
          </a:xfrm>
          <a:prstGeom prst="rect">
            <a:avLst/>
          </a:prstGeom>
        </p:spPr>
        <p:txBody>
          <a:bodyPr vert="horz" lIns="91440" tIns="45720" rIns="91440" bIns="45720" rtlCol="0" anchor="b">
            <a:normAutofit/>
          </a:bodyPr>
          <a:lstStyle/>
          <a:p>
            <a:r>
              <a:rPr lang="en-US"/>
              <a:t>Click to edit Master title style</a:t>
            </a:r>
            <a:endParaRPr/>
          </a:p>
        </p:txBody>
      </p:sp>
      <p:sp>
        <p:nvSpPr>
          <p:cNvPr id="3" name="Text Placeholder 2"/>
          <p:cNvSpPr>
            <a:spLocks noGrp="1"/>
          </p:cNvSpPr>
          <p:nvPr>
            <p:ph type="body" idx="1"/>
          </p:nvPr>
        </p:nvSpPr>
        <p:spPr>
          <a:xfrm>
            <a:off x="1593436" y="1600200"/>
            <a:ext cx="9782801" cy="45720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2"/>
          </p:nvPr>
        </p:nvSpPr>
        <p:spPr>
          <a:xfrm>
            <a:off x="5180250" y="6356351"/>
            <a:ext cx="1218883" cy="365125"/>
          </a:xfrm>
          <a:prstGeom prst="rect">
            <a:avLst/>
          </a:prstGeom>
        </p:spPr>
        <p:txBody>
          <a:bodyPr vert="horz" lIns="91440" tIns="45720" rIns="91440" bIns="45720" rtlCol="0" anchor="ctr"/>
          <a:lstStyle>
            <a:lvl1pPr algn="l">
              <a:defRPr sz="1200" cap="all" baseline="0">
                <a:solidFill>
                  <a:schemeClr val="tx1"/>
                </a:solidFill>
              </a:defRPr>
            </a:lvl1pPr>
          </a:lstStyle>
          <a:p>
            <a:fld id="{C2C6F8EA-316C-41DE-B9A4-EDCC3A85ED9A}" type="datetimeFigureOut">
              <a:rPr lang="en-US" smtClean="0"/>
              <a:pPr/>
              <a:t>7/21/2018</a:t>
            </a:fld>
            <a:endParaRPr lang="en-US" dirty="0"/>
          </a:p>
        </p:txBody>
      </p:sp>
      <p:sp>
        <p:nvSpPr>
          <p:cNvPr id="5" name="Footer Placeholder 4"/>
          <p:cNvSpPr>
            <a:spLocks noGrp="1"/>
          </p:cNvSpPr>
          <p:nvPr>
            <p:ph type="ftr" sz="quarter" idx="3"/>
          </p:nvPr>
        </p:nvSpPr>
        <p:spPr>
          <a:xfrm>
            <a:off x="6595933" y="6356351"/>
            <a:ext cx="3974065" cy="365125"/>
          </a:xfrm>
          <a:prstGeom prst="rect">
            <a:avLst/>
          </a:prstGeom>
        </p:spPr>
        <p:txBody>
          <a:bodyPr vert="horz" lIns="91440" tIns="45720" rIns="91440" bIns="45720" rtlCol="0" anchor="ctr"/>
          <a:lstStyle>
            <a:lvl1pPr algn="ctr">
              <a:defRPr sz="1200" cap="all" baseline="0">
                <a:solidFill>
                  <a:schemeClr val="tx1"/>
                </a:solidFill>
              </a:defRPr>
            </a:lvl1pPr>
          </a:lstStyle>
          <a:p>
            <a:r>
              <a:rPr lang="en-US"/>
              <a:t>Add a footer</a:t>
            </a:r>
            <a:endParaRPr lang="en-US" dirty="0"/>
          </a:p>
        </p:txBody>
      </p:sp>
      <p:sp>
        <p:nvSpPr>
          <p:cNvPr id="6" name="Slide Number Placeholder 5"/>
          <p:cNvSpPr>
            <a:spLocks noGrp="1"/>
          </p:cNvSpPr>
          <p:nvPr>
            <p:ph type="sldNum" sz="quarter" idx="4"/>
          </p:nvPr>
        </p:nvSpPr>
        <p:spPr>
          <a:xfrm>
            <a:off x="10766796" y="6356351"/>
            <a:ext cx="609441" cy="365125"/>
          </a:xfrm>
          <a:prstGeom prst="rect">
            <a:avLst/>
          </a:prstGeom>
        </p:spPr>
        <p:txBody>
          <a:bodyPr vert="horz" lIns="91440" tIns="45720" rIns="91440" bIns="45720" rtlCol="0" anchor="ctr"/>
          <a:lstStyle>
            <a:lvl1pPr algn="r">
              <a:defRPr sz="1200" cap="all" baseline="0">
                <a:solidFill>
                  <a:schemeClr val="tx1"/>
                </a:solidFill>
              </a:defRPr>
            </a:lvl1pPr>
          </a:lstStyle>
          <a:p>
            <a:fld id="{7DC1BBB0-96F0-4077-A278-0F3FB5C104D3}" type="slidenum">
              <a:rPr lang="en-US" smtClean="0"/>
              <a:pPr/>
              <a:t>‹#›</a:t>
            </a:fld>
            <a:endParaRPr lang="en-US"/>
          </a:p>
        </p:txBody>
      </p:sp>
    </p:spTree>
    <p:extLst>
      <p:ext uri="{BB962C8B-B14F-4D97-AF65-F5344CB8AC3E}">
        <p14:creationId xmlns:p14="http://schemas.microsoft.com/office/powerpoint/2010/main" val="20543223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p:titleStyle>
    <p:bodyStyle>
      <a:lvl1pPr marL="246888" indent="-246888" algn="l" defTabSz="914400" rtl="0" eaLnBrk="1" latinLnBrk="0" hangingPunct="1">
        <a:lnSpc>
          <a:spcPct val="90000"/>
        </a:lnSpc>
        <a:spcBef>
          <a:spcPts val="1400"/>
        </a:spcBef>
        <a:buFont typeface="Euphemia" pitchFamily="34" charset="0"/>
        <a:buChar char="›"/>
        <a:defRPr sz="2800" kern="1200">
          <a:solidFill>
            <a:schemeClr val="tx1"/>
          </a:solidFill>
          <a:latin typeface="+mn-lt"/>
          <a:ea typeface="+mn-ea"/>
          <a:cs typeface="+mn-cs"/>
        </a:defRPr>
      </a:lvl1pPr>
      <a:lvl2pPr marL="612648" indent="-246888" algn="l" defTabSz="914400" rtl="0" eaLnBrk="1" latinLnBrk="0" hangingPunct="1">
        <a:lnSpc>
          <a:spcPct val="90000"/>
        </a:lnSpc>
        <a:spcBef>
          <a:spcPts val="600"/>
        </a:spcBef>
        <a:buFont typeface="Euphemia" pitchFamily="34" charset="0"/>
        <a:buChar char="–"/>
        <a:defRPr sz="2400" kern="1200">
          <a:solidFill>
            <a:schemeClr val="tx1"/>
          </a:solidFill>
          <a:latin typeface="+mn-lt"/>
          <a:ea typeface="+mn-ea"/>
          <a:cs typeface="+mn-cs"/>
        </a:defRPr>
      </a:lvl2pPr>
      <a:lvl3pPr marL="978408" indent="-246888" algn="l" defTabSz="914400" rtl="0" eaLnBrk="1" latinLnBrk="0" hangingPunct="1">
        <a:lnSpc>
          <a:spcPct val="90000"/>
        </a:lnSpc>
        <a:spcBef>
          <a:spcPts val="600"/>
        </a:spcBef>
        <a:buFont typeface="Euphemia" pitchFamily="34" charset="0"/>
        <a:buChar char="›"/>
        <a:defRPr sz="2000" kern="1200">
          <a:solidFill>
            <a:schemeClr val="tx1"/>
          </a:solidFill>
          <a:latin typeface="+mn-lt"/>
          <a:ea typeface="+mn-ea"/>
          <a:cs typeface="+mn-cs"/>
        </a:defRPr>
      </a:lvl3pPr>
      <a:lvl4pPr marL="1344168" indent="-2468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170992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5pPr>
      <a:lvl6pPr marL="207568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6pPr>
      <a:lvl7pPr marL="244144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7pPr>
      <a:lvl8pPr marL="280720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8pPr>
      <a:lvl9pPr marL="317296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3839"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png"/><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3.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428669" y="990601"/>
            <a:ext cx="8618743" cy="1752600"/>
          </a:xfrm>
        </p:spPr>
        <p:txBody>
          <a:bodyPr/>
          <a:lstStyle/>
          <a:p>
            <a:r>
              <a:rPr lang="en-US" sz="4800" dirty="0"/>
              <a:t>Citi Bike Program</a:t>
            </a:r>
            <a:br>
              <a:rPr lang="en-US" sz="4800" dirty="0"/>
            </a:br>
            <a:r>
              <a:rPr lang="en-US" sz="4800" dirty="0"/>
              <a:t>Data Analysis</a:t>
            </a:r>
            <a:br>
              <a:rPr lang="en-US" sz="4800" dirty="0"/>
            </a:br>
            <a:endParaRPr lang="en-US" sz="4800" dirty="0"/>
          </a:p>
        </p:txBody>
      </p:sp>
      <p:sp>
        <p:nvSpPr>
          <p:cNvPr id="3" name="Subtitle 2"/>
          <p:cNvSpPr>
            <a:spLocks noGrp="1"/>
          </p:cNvSpPr>
          <p:nvPr>
            <p:ph type="subTitle" idx="1"/>
          </p:nvPr>
        </p:nvSpPr>
        <p:spPr/>
        <p:txBody>
          <a:bodyPr>
            <a:normAutofit fontScale="92500" lnSpcReduction="10000"/>
          </a:bodyPr>
          <a:lstStyle/>
          <a:p>
            <a:r>
              <a:rPr lang="en-US" sz="2800" dirty="0"/>
              <a:t>Marc Pitarys</a:t>
            </a:r>
          </a:p>
          <a:p>
            <a:r>
              <a:rPr lang="en-US" sz="2800" dirty="0"/>
              <a:t>Data Analytics Student</a:t>
            </a:r>
          </a:p>
          <a:p>
            <a:r>
              <a:rPr lang="en-US" sz="2800" dirty="0"/>
              <a:t>20 JUL 2018</a:t>
            </a:r>
          </a:p>
        </p:txBody>
      </p:sp>
    </p:spTree>
    <p:extLst>
      <p:ext uri="{BB962C8B-B14F-4D97-AF65-F5344CB8AC3E}">
        <p14:creationId xmlns:p14="http://schemas.microsoft.com/office/powerpoint/2010/main" val="506761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95208D4-5229-4B86-B57A-02EC6AD4142A}"/>
              </a:ext>
            </a:extLst>
          </p:cNvPr>
          <p:cNvPicPr>
            <a:picLocks noChangeAspect="1"/>
          </p:cNvPicPr>
          <p:nvPr/>
        </p:nvPicPr>
        <p:blipFill>
          <a:blip r:embed="rId2"/>
          <a:stretch>
            <a:fillRect/>
          </a:stretch>
        </p:blipFill>
        <p:spPr>
          <a:xfrm>
            <a:off x="4136785" y="3733800"/>
            <a:ext cx="6711180" cy="2947374"/>
          </a:xfrm>
          <a:prstGeom prst="rect">
            <a:avLst/>
          </a:prstGeom>
        </p:spPr>
      </p:pic>
      <p:pic>
        <p:nvPicPr>
          <p:cNvPr id="4" name="Picture 3">
            <a:extLst>
              <a:ext uri="{FF2B5EF4-FFF2-40B4-BE49-F238E27FC236}">
                <a16:creationId xmlns:a16="http://schemas.microsoft.com/office/drawing/2014/main" id="{AEA08DC1-2FE1-48BE-A4F1-545FBDB10E7C}"/>
              </a:ext>
            </a:extLst>
          </p:cNvPr>
          <p:cNvPicPr>
            <a:picLocks noChangeAspect="1"/>
          </p:cNvPicPr>
          <p:nvPr/>
        </p:nvPicPr>
        <p:blipFill>
          <a:blip r:embed="rId3"/>
          <a:stretch>
            <a:fillRect/>
          </a:stretch>
        </p:blipFill>
        <p:spPr>
          <a:xfrm>
            <a:off x="4127507" y="176826"/>
            <a:ext cx="6686904" cy="3439995"/>
          </a:xfrm>
          <a:prstGeom prst="rect">
            <a:avLst/>
          </a:prstGeom>
        </p:spPr>
      </p:pic>
      <p:pic>
        <p:nvPicPr>
          <p:cNvPr id="5" name="Picture 4">
            <a:extLst>
              <a:ext uri="{FF2B5EF4-FFF2-40B4-BE49-F238E27FC236}">
                <a16:creationId xmlns:a16="http://schemas.microsoft.com/office/drawing/2014/main" id="{79EDB82C-C42E-4486-A9DB-E19A27884166}"/>
              </a:ext>
            </a:extLst>
          </p:cNvPr>
          <p:cNvPicPr>
            <a:picLocks noChangeAspect="1"/>
          </p:cNvPicPr>
          <p:nvPr/>
        </p:nvPicPr>
        <p:blipFill>
          <a:blip r:embed="rId4"/>
          <a:stretch>
            <a:fillRect/>
          </a:stretch>
        </p:blipFill>
        <p:spPr>
          <a:xfrm>
            <a:off x="1293812" y="381000"/>
            <a:ext cx="1790700" cy="2057400"/>
          </a:xfrm>
          <a:prstGeom prst="rect">
            <a:avLst/>
          </a:prstGeom>
        </p:spPr>
      </p:pic>
      <p:pic>
        <p:nvPicPr>
          <p:cNvPr id="6" name="Picture 5">
            <a:extLst>
              <a:ext uri="{FF2B5EF4-FFF2-40B4-BE49-F238E27FC236}">
                <a16:creationId xmlns:a16="http://schemas.microsoft.com/office/drawing/2014/main" id="{60F0D31D-D17C-46FE-AA50-10A0289F219F}"/>
              </a:ext>
            </a:extLst>
          </p:cNvPr>
          <p:cNvPicPr>
            <a:picLocks noChangeAspect="1"/>
          </p:cNvPicPr>
          <p:nvPr/>
        </p:nvPicPr>
        <p:blipFill>
          <a:blip r:embed="rId5"/>
          <a:stretch>
            <a:fillRect/>
          </a:stretch>
        </p:blipFill>
        <p:spPr>
          <a:xfrm>
            <a:off x="1293812" y="2695575"/>
            <a:ext cx="1524000" cy="733425"/>
          </a:xfrm>
          <a:prstGeom prst="rect">
            <a:avLst/>
          </a:prstGeom>
        </p:spPr>
      </p:pic>
      <p:pic>
        <p:nvPicPr>
          <p:cNvPr id="7" name="Picture 6">
            <a:extLst>
              <a:ext uri="{FF2B5EF4-FFF2-40B4-BE49-F238E27FC236}">
                <a16:creationId xmlns:a16="http://schemas.microsoft.com/office/drawing/2014/main" id="{84CB7972-F554-4078-89EE-68D159E82B14}"/>
              </a:ext>
            </a:extLst>
          </p:cNvPr>
          <p:cNvPicPr>
            <a:picLocks noChangeAspect="1"/>
          </p:cNvPicPr>
          <p:nvPr/>
        </p:nvPicPr>
        <p:blipFill>
          <a:blip r:embed="rId6"/>
          <a:stretch>
            <a:fillRect/>
          </a:stretch>
        </p:blipFill>
        <p:spPr>
          <a:xfrm>
            <a:off x="1207742" y="4278340"/>
            <a:ext cx="1876770" cy="2402834"/>
          </a:xfrm>
          <a:prstGeom prst="rect">
            <a:avLst/>
          </a:prstGeom>
        </p:spPr>
      </p:pic>
      <p:pic>
        <p:nvPicPr>
          <p:cNvPr id="8" name="Picture 7">
            <a:extLst>
              <a:ext uri="{FF2B5EF4-FFF2-40B4-BE49-F238E27FC236}">
                <a16:creationId xmlns:a16="http://schemas.microsoft.com/office/drawing/2014/main" id="{B643CCAA-1186-47D1-8693-192AB6054D2A}"/>
              </a:ext>
            </a:extLst>
          </p:cNvPr>
          <p:cNvPicPr>
            <a:picLocks noChangeAspect="1"/>
          </p:cNvPicPr>
          <p:nvPr/>
        </p:nvPicPr>
        <p:blipFill>
          <a:blip r:embed="rId7"/>
          <a:stretch>
            <a:fillRect/>
          </a:stretch>
        </p:blipFill>
        <p:spPr>
          <a:xfrm>
            <a:off x="2817812" y="5715000"/>
            <a:ext cx="724722" cy="466222"/>
          </a:xfrm>
          <a:prstGeom prst="rect">
            <a:avLst/>
          </a:prstGeom>
        </p:spPr>
      </p:pic>
      <p:sp>
        <p:nvSpPr>
          <p:cNvPr id="3" name="Rectangle 2">
            <a:extLst>
              <a:ext uri="{FF2B5EF4-FFF2-40B4-BE49-F238E27FC236}">
                <a16:creationId xmlns:a16="http://schemas.microsoft.com/office/drawing/2014/main" id="{5FD16343-B79A-4644-8C49-7E84494A4E8B}"/>
              </a:ext>
            </a:extLst>
          </p:cNvPr>
          <p:cNvSpPr/>
          <p:nvPr/>
        </p:nvSpPr>
        <p:spPr>
          <a:xfrm>
            <a:off x="934782" y="3616821"/>
            <a:ext cx="2895600" cy="324117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4FBB89E6-3359-4D0E-BC5F-0A7FB0B17661}"/>
              </a:ext>
            </a:extLst>
          </p:cNvPr>
          <p:cNvSpPr txBox="1"/>
          <p:nvPr/>
        </p:nvSpPr>
        <p:spPr>
          <a:xfrm>
            <a:off x="6704012" y="1828800"/>
            <a:ext cx="3653483" cy="369332"/>
          </a:xfrm>
          <a:prstGeom prst="rect">
            <a:avLst/>
          </a:prstGeom>
          <a:noFill/>
        </p:spPr>
        <p:txBody>
          <a:bodyPr wrap="square" rtlCol="0">
            <a:spAutoFit/>
          </a:bodyPr>
          <a:lstStyle/>
          <a:p>
            <a:r>
              <a:rPr lang="en-US" dirty="0"/>
              <a:t>Top Membership Sign-Up Types</a:t>
            </a:r>
          </a:p>
        </p:txBody>
      </p:sp>
      <p:sp>
        <p:nvSpPr>
          <p:cNvPr id="10" name="TextBox 9">
            <a:extLst>
              <a:ext uri="{FF2B5EF4-FFF2-40B4-BE49-F238E27FC236}">
                <a16:creationId xmlns:a16="http://schemas.microsoft.com/office/drawing/2014/main" id="{F66F8522-96C6-468F-B690-8A0A84EA2727}"/>
              </a:ext>
            </a:extLst>
          </p:cNvPr>
          <p:cNvSpPr txBox="1"/>
          <p:nvPr/>
        </p:nvSpPr>
        <p:spPr>
          <a:xfrm>
            <a:off x="6551612" y="4278340"/>
            <a:ext cx="4110683" cy="369332"/>
          </a:xfrm>
          <a:prstGeom prst="rect">
            <a:avLst/>
          </a:prstGeom>
          <a:noFill/>
        </p:spPr>
        <p:txBody>
          <a:bodyPr wrap="square" rtlCol="0">
            <a:spAutoFit/>
          </a:bodyPr>
          <a:lstStyle/>
          <a:p>
            <a:r>
              <a:rPr lang="en-US" dirty="0"/>
              <a:t>Bottom Membership Sign-Up Types</a:t>
            </a:r>
          </a:p>
        </p:txBody>
      </p:sp>
    </p:spTree>
    <p:extLst>
      <p:ext uri="{BB962C8B-B14F-4D97-AF65-F5344CB8AC3E}">
        <p14:creationId xmlns:p14="http://schemas.microsoft.com/office/powerpoint/2010/main" val="2943188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4E195FC-860C-483B-B039-69539AB76010}"/>
              </a:ext>
            </a:extLst>
          </p:cNvPr>
          <p:cNvPicPr>
            <a:picLocks noChangeAspect="1"/>
          </p:cNvPicPr>
          <p:nvPr/>
        </p:nvPicPr>
        <p:blipFill>
          <a:blip r:embed="rId2"/>
          <a:stretch>
            <a:fillRect/>
          </a:stretch>
        </p:blipFill>
        <p:spPr>
          <a:xfrm>
            <a:off x="1370012" y="1625065"/>
            <a:ext cx="9829800" cy="5055135"/>
          </a:xfrm>
          <a:prstGeom prst="rect">
            <a:avLst/>
          </a:prstGeom>
        </p:spPr>
      </p:pic>
      <p:sp>
        <p:nvSpPr>
          <p:cNvPr id="3" name="Title 2">
            <a:extLst>
              <a:ext uri="{FF2B5EF4-FFF2-40B4-BE49-F238E27FC236}">
                <a16:creationId xmlns:a16="http://schemas.microsoft.com/office/drawing/2014/main" id="{6D4EA9B3-D231-4DB5-B391-45A058C0E0BC}"/>
              </a:ext>
            </a:extLst>
          </p:cNvPr>
          <p:cNvSpPr>
            <a:spLocks noGrp="1"/>
          </p:cNvSpPr>
          <p:nvPr>
            <p:ph type="title"/>
          </p:nvPr>
        </p:nvSpPr>
        <p:spPr/>
        <p:txBody>
          <a:bodyPr/>
          <a:lstStyle/>
          <a:p>
            <a:r>
              <a:rPr lang="en-US" dirty="0"/>
              <a:t>Age of Riders</a:t>
            </a:r>
          </a:p>
        </p:txBody>
      </p:sp>
    </p:spTree>
    <p:extLst>
      <p:ext uri="{BB962C8B-B14F-4D97-AF65-F5344CB8AC3E}">
        <p14:creationId xmlns:p14="http://schemas.microsoft.com/office/powerpoint/2010/main" val="3168294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3F9C61-D11D-4389-910C-0D874A4E105C}"/>
              </a:ext>
            </a:extLst>
          </p:cNvPr>
          <p:cNvSpPr>
            <a:spLocks noGrp="1"/>
          </p:cNvSpPr>
          <p:nvPr>
            <p:ph type="title"/>
          </p:nvPr>
        </p:nvSpPr>
        <p:spPr/>
        <p:txBody>
          <a:bodyPr/>
          <a:lstStyle/>
          <a:p>
            <a:r>
              <a:rPr lang="en-US" dirty="0"/>
              <a:t>Stations with the Highest Duration Trips</a:t>
            </a:r>
          </a:p>
        </p:txBody>
      </p:sp>
      <p:pic>
        <p:nvPicPr>
          <p:cNvPr id="4" name="Picture 3">
            <a:extLst>
              <a:ext uri="{FF2B5EF4-FFF2-40B4-BE49-F238E27FC236}">
                <a16:creationId xmlns:a16="http://schemas.microsoft.com/office/drawing/2014/main" id="{98047D3C-0DE4-422A-94C1-CA91C605CF89}"/>
              </a:ext>
            </a:extLst>
          </p:cNvPr>
          <p:cNvPicPr>
            <a:picLocks noChangeAspect="1"/>
          </p:cNvPicPr>
          <p:nvPr/>
        </p:nvPicPr>
        <p:blipFill>
          <a:blip r:embed="rId2"/>
          <a:stretch>
            <a:fillRect/>
          </a:stretch>
        </p:blipFill>
        <p:spPr>
          <a:xfrm>
            <a:off x="3088731" y="1729849"/>
            <a:ext cx="6792210" cy="5128151"/>
          </a:xfrm>
          <a:prstGeom prst="rect">
            <a:avLst/>
          </a:prstGeom>
        </p:spPr>
      </p:pic>
    </p:spTree>
    <p:extLst>
      <p:ext uri="{BB962C8B-B14F-4D97-AF65-F5344CB8AC3E}">
        <p14:creationId xmlns:p14="http://schemas.microsoft.com/office/powerpoint/2010/main" val="1245774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3B3340-A3C1-4DD7-AD74-19F3DA2BCDBA}"/>
              </a:ext>
            </a:extLst>
          </p:cNvPr>
          <p:cNvSpPr>
            <a:spLocks noGrp="1"/>
          </p:cNvSpPr>
          <p:nvPr>
            <p:ph type="title"/>
          </p:nvPr>
        </p:nvSpPr>
        <p:spPr/>
        <p:txBody>
          <a:bodyPr/>
          <a:lstStyle/>
          <a:p>
            <a:r>
              <a:rPr lang="en-US" dirty="0"/>
              <a:t>Trip Duration:  Highest Performing Stations</a:t>
            </a:r>
          </a:p>
        </p:txBody>
      </p:sp>
      <p:pic>
        <p:nvPicPr>
          <p:cNvPr id="3" name="Picture 2">
            <a:extLst>
              <a:ext uri="{FF2B5EF4-FFF2-40B4-BE49-F238E27FC236}">
                <a16:creationId xmlns:a16="http://schemas.microsoft.com/office/drawing/2014/main" id="{80A2D216-3BE3-4C83-9C31-A6443CC8D619}"/>
              </a:ext>
            </a:extLst>
          </p:cNvPr>
          <p:cNvPicPr>
            <a:picLocks noChangeAspect="1"/>
          </p:cNvPicPr>
          <p:nvPr/>
        </p:nvPicPr>
        <p:blipFill>
          <a:blip r:embed="rId2"/>
          <a:stretch>
            <a:fillRect/>
          </a:stretch>
        </p:blipFill>
        <p:spPr>
          <a:xfrm>
            <a:off x="3198812" y="1676400"/>
            <a:ext cx="6664739" cy="5109212"/>
          </a:xfrm>
          <a:prstGeom prst="rect">
            <a:avLst/>
          </a:prstGeom>
        </p:spPr>
      </p:pic>
    </p:spTree>
    <p:extLst>
      <p:ext uri="{BB962C8B-B14F-4D97-AF65-F5344CB8AC3E}">
        <p14:creationId xmlns:p14="http://schemas.microsoft.com/office/powerpoint/2010/main" val="2795124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178A06-5B9B-4E31-9736-3ED28E860E5C}"/>
              </a:ext>
            </a:extLst>
          </p:cNvPr>
          <p:cNvSpPr>
            <a:spLocks noGrp="1"/>
          </p:cNvSpPr>
          <p:nvPr>
            <p:ph type="title"/>
          </p:nvPr>
        </p:nvSpPr>
        <p:spPr/>
        <p:txBody>
          <a:bodyPr/>
          <a:lstStyle/>
          <a:p>
            <a:r>
              <a:rPr lang="en-US" dirty="0"/>
              <a:t>Observations</a:t>
            </a:r>
          </a:p>
        </p:txBody>
      </p:sp>
      <p:sp>
        <p:nvSpPr>
          <p:cNvPr id="3" name="Content Placeholder 2">
            <a:extLst>
              <a:ext uri="{FF2B5EF4-FFF2-40B4-BE49-F238E27FC236}">
                <a16:creationId xmlns:a16="http://schemas.microsoft.com/office/drawing/2014/main" id="{A85D57BF-D7A4-485C-8C8E-B299C1BD3862}"/>
              </a:ext>
            </a:extLst>
          </p:cNvPr>
          <p:cNvSpPr>
            <a:spLocks noGrp="1"/>
          </p:cNvSpPr>
          <p:nvPr>
            <p:ph idx="1"/>
          </p:nvPr>
        </p:nvSpPr>
        <p:spPr/>
        <p:txBody>
          <a:bodyPr>
            <a:normAutofit lnSpcReduction="10000"/>
          </a:bodyPr>
          <a:lstStyle/>
          <a:p>
            <a:r>
              <a:rPr lang="en-US" dirty="0"/>
              <a:t>Top stations used to start trips are also the top stations for ending trips.  Median time of trips less than 10 mins.</a:t>
            </a:r>
          </a:p>
          <a:p>
            <a:r>
              <a:rPr lang="en-US" dirty="0"/>
              <a:t>Men outnumber women riders by approximately 3 to 1</a:t>
            </a:r>
          </a:p>
          <a:p>
            <a:r>
              <a:rPr lang="en-US" dirty="0"/>
              <a:t>Most riders subscribe to the service (12 to 1) </a:t>
            </a:r>
          </a:p>
          <a:p>
            <a:r>
              <a:rPr lang="en-US" dirty="0"/>
              <a:t>The $25 discount for the annual membership is most popular among riders</a:t>
            </a:r>
          </a:p>
          <a:p>
            <a:r>
              <a:rPr lang="en-US" dirty="0"/>
              <a:t>Proximity between stations may be contributing to low utilization of some of the worst performing stations</a:t>
            </a:r>
          </a:p>
          <a:p>
            <a:r>
              <a:rPr lang="en-US" dirty="0"/>
              <a:t>Utilization decreases as the distance from the center of the city increases.</a:t>
            </a:r>
          </a:p>
        </p:txBody>
      </p:sp>
    </p:spTree>
    <p:extLst>
      <p:ext uri="{BB962C8B-B14F-4D97-AF65-F5344CB8AC3E}">
        <p14:creationId xmlns:p14="http://schemas.microsoft.com/office/powerpoint/2010/main" val="23112509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t>Presentation Overview</a:t>
            </a:r>
          </a:p>
        </p:txBody>
      </p:sp>
      <p:sp>
        <p:nvSpPr>
          <p:cNvPr id="14" name="Content Placeholder 13"/>
          <p:cNvSpPr>
            <a:spLocks noGrp="1"/>
          </p:cNvSpPr>
          <p:nvPr>
            <p:ph idx="1"/>
          </p:nvPr>
        </p:nvSpPr>
        <p:spPr/>
        <p:txBody>
          <a:bodyPr/>
          <a:lstStyle/>
          <a:p>
            <a:r>
              <a:rPr lang="en-US" dirty="0"/>
              <a:t>Background</a:t>
            </a:r>
          </a:p>
          <a:p>
            <a:r>
              <a:rPr lang="en-US" dirty="0"/>
              <a:t>Data Analysis</a:t>
            </a:r>
          </a:p>
          <a:p>
            <a:r>
              <a:rPr lang="en-US" dirty="0"/>
              <a:t>Results</a:t>
            </a:r>
          </a:p>
          <a:p>
            <a:r>
              <a:rPr lang="en-US" dirty="0"/>
              <a:t>Observations</a:t>
            </a:r>
          </a:p>
        </p:txBody>
      </p:sp>
    </p:spTree>
    <p:extLst>
      <p:ext uri="{BB962C8B-B14F-4D97-AF65-F5344CB8AC3E}">
        <p14:creationId xmlns:p14="http://schemas.microsoft.com/office/powerpoint/2010/main" val="1720426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6AE881-CDE3-4961-BACC-30B89EC825CA}"/>
              </a:ext>
            </a:extLst>
          </p:cNvPr>
          <p:cNvSpPr>
            <a:spLocks noGrp="1"/>
          </p:cNvSpPr>
          <p:nvPr>
            <p:ph type="title"/>
          </p:nvPr>
        </p:nvSpPr>
        <p:spPr/>
        <p:txBody>
          <a:bodyPr/>
          <a:lstStyle/>
          <a:p>
            <a:r>
              <a:rPr lang="en-US" dirty="0"/>
              <a:t>Background</a:t>
            </a:r>
          </a:p>
        </p:txBody>
      </p:sp>
      <p:sp>
        <p:nvSpPr>
          <p:cNvPr id="3" name="Content Placeholder 2">
            <a:extLst>
              <a:ext uri="{FF2B5EF4-FFF2-40B4-BE49-F238E27FC236}">
                <a16:creationId xmlns:a16="http://schemas.microsoft.com/office/drawing/2014/main" id="{6C7210BA-D883-416B-A71D-1EEFD35C4035}"/>
              </a:ext>
            </a:extLst>
          </p:cNvPr>
          <p:cNvSpPr>
            <a:spLocks noGrp="1"/>
          </p:cNvSpPr>
          <p:nvPr>
            <p:ph idx="1"/>
          </p:nvPr>
        </p:nvSpPr>
        <p:spPr/>
        <p:txBody>
          <a:bodyPr>
            <a:normAutofit fontScale="77500" lnSpcReduction="20000"/>
          </a:bodyPr>
          <a:lstStyle/>
          <a:p>
            <a:pPr>
              <a:lnSpc>
                <a:spcPct val="120000"/>
              </a:lnSpc>
            </a:pPr>
            <a:r>
              <a:rPr lang="en-US" dirty="0"/>
              <a:t>The purpose of this analysis is to measure the performance of the Citi Bike Program in New York City.  The data analysis also identifies performance trends, if any, over the subject time span.</a:t>
            </a:r>
          </a:p>
          <a:p>
            <a:pPr>
              <a:lnSpc>
                <a:spcPct val="120000"/>
              </a:lnSpc>
            </a:pPr>
            <a:r>
              <a:rPr lang="en-US" dirty="0"/>
              <a:t>Bike ridership data and trip histories were obtained from the Citi Bike System Data Web Site.  Analysis was conducted on Data collected over the time period of AUG 2017 to MAY 2018.</a:t>
            </a:r>
          </a:p>
          <a:p>
            <a:pPr>
              <a:lnSpc>
                <a:spcPct val="120000"/>
              </a:lnSpc>
            </a:pPr>
            <a:r>
              <a:rPr lang="en-US" dirty="0"/>
              <a:t>A commercial data visualization tool called Tableau was used to analyze approximately 13.4 million records </a:t>
            </a:r>
          </a:p>
          <a:p>
            <a:pPr>
              <a:lnSpc>
                <a:spcPct val="120000"/>
              </a:lnSpc>
            </a:pPr>
            <a:r>
              <a:rPr lang="en-US" dirty="0"/>
              <a:t>Observations were made from the visualizations and a interactive dashboard was deployed to allow further investigation of the ridership data</a:t>
            </a:r>
          </a:p>
        </p:txBody>
      </p:sp>
    </p:spTree>
    <p:extLst>
      <p:ext uri="{BB962C8B-B14F-4D97-AF65-F5344CB8AC3E}">
        <p14:creationId xmlns:p14="http://schemas.microsoft.com/office/powerpoint/2010/main" val="4047020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AF551B-5912-421F-82A0-DC7368DB0A45}"/>
              </a:ext>
            </a:extLst>
          </p:cNvPr>
          <p:cNvSpPr>
            <a:spLocks noGrp="1"/>
          </p:cNvSpPr>
          <p:nvPr>
            <p:ph type="title"/>
          </p:nvPr>
        </p:nvSpPr>
        <p:spPr/>
        <p:txBody>
          <a:bodyPr/>
          <a:lstStyle/>
          <a:p>
            <a:r>
              <a:rPr lang="en-US" dirty="0"/>
              <a:t>Data Analysis Overview</a:t>
            </a:r>
          </a:p>
        </p:txBody>
      </p:sp>
      <p:sp>
        <p:nvSpPr>
          <p:cNvPr id="3" name="Content Placeholder 2">
            <a:extLst>
              <a:ext uri="{FF2B5EF4-FFF2-40B4-BE49-F238E27FC236}">
                <a16:creationId xmlns:a16="http://schemas.microsoft.com/office/drawing/2014/main" id="{EC00A33B-3943-42A6-80B6-148263C50A90}"/>
              </a:ext>
            </a:extLst>
          </p:cNvPr>
          <p:cNvSpPr>
            <a:spLocks noGrp="1"/>
          </p:cNvSpPr>
          <p:nvPr>
            <p:ph idx="1"/>
          </p:nvPr>
        </p:nvSpPr>
        <p:spPr/>
        <p:txBody>
          <a:bodyPr>
            <a:normAutofit fontScale="70000" lnSpcReduction="20000"/>
          </a:bodyPr>
          <a:lstStyle/>
          <a:p>
            <a:pPr>
              <a:lnSpc>
                <a:spcPct val="120000"/>
              </a:lnSpc>
            </a:pPr>
            <a:r>
              <a:rPr lang="en-US" dirty="0"/>
              <a:t>Approach:</a:t>
            </a:r>
          </a:p>
          <a:p>
            <a:pPr lvl="1">
              <a:lnSpc>
                <a:spcPct val="120000"/>
              </a:lnSpc>
            </a:pPr>
            <a:r>
              <a:rPr lang="en-US" dirty="0"/>
              <a:t>Download CSV files from Citi Bike System Data Web Site</a:t>
            </a:r>
          </a:p>
          <a:p>
            <a:pPr lvl="1">
              <a:lnSpc>
                <a:spcPct val="120000"/>
              </a:lnSpc>
            </a:pPr>
            <a:r>
              <a:rPr lang="en-US" dirty="0"/>
              <a:t>Extract data from CSV files and load into a Panda data frame then create a single CSV file from the data frame</a:t>
            </a:r>
          </a:p>
          <a:p>
            <a:pPr lvl="1">
              <a:lnSpc>
                <a:spcPct val="120000"/>
              </a:lnSpc>
            </a:pPr>
            <a:r>
              <a:rPr lang="en-US" dirty="0"/>
              <a:t>Load the CSV file into Tableau</a:t>
            </a:r>
          </a:p>
          <a:p>
            <a:pPr lvl="1">
              <a:lnSpc>
                <a:spcPct val="120000"/>
              </a:lnSpc>
            </a:pPr>
            <a:r>
              <a:rPr lang="en-US" dirty="0"/>
              <a:t>Using Tableau, create visualizations from the data and store on worksheets</a:t>
            </a:r>
          </a:p>
          <a:p>
            <a:pPr lvl="1">
              <a:lnSpc>
                <a:spcPct val="120000"/>
              </a:lnSpc>
            </a:pPr>
            <a:r>
              <a:rPr lang="en-US" dirty="0"/>
              <a:t>Generate an interactive dashboard from the Tableau worksheets</a:t>
            </a:r>
          </a:p>
          <a:p>
            <a:pPr lvl="1">
              <a:lnSpc>
                <a:spcPct val="120000"/>
              </a:lnSpc>
            </a:pPr>
            <a:r>
              <a:rPr lang="en-US" dirty="0"/>
              <a:t>Make observations and determine any trends from the visualizations</a:t>
            </a:r>
          </a:p>
          <a:p>
            <a:pPr>
              <a:lnSpc>
                <a:spcPct val="120000"/>
              </a:lnSpc>
            </a:pPr>
            <a:r>
              <a:rPr lang="en-US" dirty="0"/>
              <a:t>Data Analysis Software Tools/Resources:</a:t>
            </a:r>
          </a:p>
          <a:p>
            <a:pPr lvl="1">
              <a:lnSpc>
                <a:spcPct val="120000"/>
              </a:lnSpc>
            </a:pPr>
            <a:r>
              <a:rPr lang="en-US" dirty="0"/>
              <a:t>Python 3.6</a:t>
            </a:r>
          </a:p>
          <a:p>
            <a:pPr lvl="1">
              <a:lnSpc>
                <a:spcPct val="120000"/>
              </a:lnSpc>
            </a:pPr>
            <a:r>
              <a:rPr lang="en-US" dirty="0"/>
              <a:t>Panda scientific computing library</a:t>
            </a:r>
          </a:p>
          <a:p>
            <a:pPr lvl="1">
              <a:lnSpc>
                <a:spcPct val="120000"/>
              </a:lnSpc>
            </a:pPr>
            <a:r>
              <a:rPr lang="en-US" dirty="0" err="1"/>
              <a:t>Jupyter</a:t>
            </a:r>
            <a:r>
              <a:rPr lang="en-US" dirty="0"/>
              <a:t> for Python code creation and execution</a:t>
            </a:r>
          </a:p>
          <a:p>
            <a:pPr lvl="1">
              <a:lnSpc>
                <a:spcPct val="120000"/>
              </a:lnSpc>
            </a:pPr>
            <a:r>
              <a:rPr lang="en-US" dirty="0"/>
              <a:t>Tableau Public (Limited to 15 million records)</a:t>
            </a:r>
          </a:p>
        </p:txBody>
      </p:sp>
    </p:spTree>
    <p:extLst>
      <p:ext uri="{BB962C8B-B14F-4D97-AF65-F5344CB8AC3E}">
        <p14:creationId xmlns:p14="http://schemas.microsoft.com/office/powerpoint/2010/main" val="1532640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5B54A91-A348-45CD-BDC5-71208B7DEA46}"/>
              </a:ext>
            </a:extLst>
          </p:cNvPr>
          <p:cNvPicPr>
            <a:picLocks noChangeAspect="1"/>
          </p:cNvPicPr>
          <p:nvPr/>
        </p:nvPicPr>
        <p:blipFill>
          <a:blip r:embed="rId2"/>
          <a:stretch>
            <a:fillRect/>
          </a:stretch>
        </p:blipFill>
        <p:spPr>
          <a:xfrm>
            <a:off x="1293812" y="1535223"/>
            <a:ext cx="9906001" cy="2499014"/>
          </a:xfrm>
          <a:prstGeom prst="rect">
            <a:avLst/>
          </a:prstGeom>
        </p:spPr>
      </p:pic>
      <p:pic>
        <p:nvPicPr>
          <p:cNvPr id="4" name="Picture 3">
            <a:extLst>
              <a:ext uri="{FF2B5EF4-FFF2-40B4-BE49-F238E27FC236}">
                <a16:creationId xmlns:a16="http://schemas.microsoft.com/office/drawing/2014/main" id="{E156DE46-6775-4ABA-8A11-BEC84DEBE857}"/>
              </a:ext>
            </a:extLst>
          </p:cNvPr>
          <p:cNvPicPr>
            <a:picLocks noChangeAspect="1"/>
          </p:cNvPicPr>
          <p:nvPr/>
        </p:nvPicPr>
        <p:blipFill>
          <a:blip r:embed="rId3"/>
          <a:stretch>
            <a:fillRect/>
          </a:stretch>
        </p:blipFill>
        <p:spPr>
          <a:xfrm>
            <a:off x="1293812" y="4151824"/>
            <a:ext cx="9875431" cy="2681658"/>
          </a:xfrm>
          <a:prstGeom prst="rect">
            <a:avLst/>
          </a:prstGeom>
        </p:spPr>
      </p:pic>
      <p:sp>
        <p:nvSpPr>
          <p:cNvPr id="2" name="Title 1">
            <a:extLst>
              <a:ext uri="{FF2B5EF4-FFF2-40B4-BE49-F238E27FC236}">
                <a16:creationId xmlns:a16="http://schemas.microsoft.com/office/drawing/2014/main" id="{4A40C000-74A7-4754-A02C-15DEF23C62D0}"/>
              </a:ext>
            </a:extLst>
          </p:cNvPr>
          <p:cNvSpPr>
            <a:spLocks noGrp="1"/>
          </p:cNvSpPr>
          <p:nvPr>
            <p:ph type="title"/>
          </p:nvPr>
        </p:nvSpPr>
        <p:spPr/>
        <p:txBody>
          <a:bodyPr/>
          <a:lstStyle/>
          <a:p>
            <a:r>
              <a:rPr lang="en-US" dirty="0"/>
              <a:t>Ridership (AUG 2017 to MAY 2018)</a:t>
            </a:r>
            <a:br>
              <a:rPr lang="en-US" dirty="0"/>
            </a:br>
            <a:r>
              <a:rPr lang="en-US" dirty="0"/>
              <a:t>Top Ten Stations</a:t>
            </a:r>
          </a:p>
        </p:txBody>
      </p:sp>
    </p:spTree>
    <p:extLst>
      <p:ext uri="{BB962C8B-B14F-4D97-AF65-F5344CB8AC3E}">
        <p14:creationId xmlns:p14="http://schemas.microsoft.com/office/powerpoint/2010/main" val="39154374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2F0BBA0-F427-4C5B-98EE-C2FD1A21637B}"/>
              </a:ext>
            </a:extLst>
          </p:cNvPr>
          <p:cNvPicPr>
            <a:picLocks noChangeAspect="1"/>
          </p:cNvPicPr>
          <p:nvPr/>
        </p:nvPicPr>
        <p:blipFill rotWithShape="1">
          <a:blip r:embed="rId2"/>
          <a:srcRect b="4102"/>
          <a:stretch/>
        </p:blipFill>
        <p:spPr>
          <a:xfrm>
            <a:off x="888038" y="-1"/>
            <a:ext cx="3834774" cy="6848829"/>
          </a:xfrm>
          <a:prstGeom prst="rect">
            <a:avLst/>
          </a:prstGeom>
        </p:spPr>
      </p:pic>
      <p:pic>
        <p:nvPicPr>
          <p:cNvPr id="4" name="Picture 3">
            <a:extLst>
              <a:ext uri="{FF2B5EF4-FFF2-40B4-BE49-F238E27FC236}">
                <a16:creationId xmlns:a16="http://schemas.microsoft.com/office/drawing/2014/main" id="{50CA8AE1-6129-4EC3-B7EC-D00578F42ECC}"/>
              </a:ext>
            </a:extLst>
          </p:cNvPr>
          <p:cNvPicPr>
            <a:picLocks noChangeAspect="1"/>
          </p:cNvPicPr>
          <p:nvPr/>
        </p:nvPicPr>
        <p:blipFill>
          <a:blip r:embed="rId3"/>
          <a:stretch>
            <a:fillRect/>
          </a:stretch>
        </p:blipFill>
        <p:spPr>
          <a:xfrm>
            <a:off x="4817592" y="2590800"/>
            <a:ext cx="4001179" cy="4267200"/>
          </a:xfrm>
          <a:prstGeom prst="rect">
            <a:avLst/>
          </a:prstGeom>
        </p:spPr>
      </p:pic>
      <p:pic>
        <p:nvPicPr>
          <p:cNvPr id="5" name="Picture 4">
            <a:extLst>
              <a:ext uri="{FF2B5EF4-FFF2-40B4-BE49-F238E27FC236}">
                <a16:creationId xmlns:a16="http://schemas.microsoft.com/office/drawing/2014/main" id="{CCAC9705-41FF-4583-B704-0D0CB8A99408}"/>
              </a:ext>
            </a:extLst>
          </p:cNvPr>
          <p:cNvPicPr>
            <a:picLocks noChangeAspect="1"/>
          </p:cNvPicPr>
          <p:nvPr/>
        </p:nvPicPr>
        <p:blipFill>
          <a:blip r:embed="rId4"/>
          <a:stretch>
            <a:fillRect/>
          </a:stretch>
        </p:blipFill>
        <p:spPr>
          <a:xfrm>
            <a:off x="4951412" y="762000"/>
            <a:ext cx="5486401" cy="1384069"/>
          </a:xfrm>
          <a:prstGeom prst="rect">
            <a:avLst/>
          </a:prstGeom>
        </p:spPr>
      </p:pic>
      <p:sp>
        <p:nvSpPr>
          <p:cNvPr id="6" name="TextBox 5">
            <a:extLst>
              <a:ext uri="{FF2B5EF4-FFF2-40B4-BE49-F238E27FC236}">
                <a16:creationId xmlns:a16="http://schemas.microsoft.com/office/drawing/2014/main" id="{40C2E59B-3D6A-4013-8331-E2883BE8BDBE}"/>
              </a:ext>
            </a:extLst>
          </p:cNvPr>
          <p:cNvSpPr txBox="1"/>
          <p:nvPr/>
        </p:nvSpPr>
        <p:spPr>
          <a:xfrm>
            <a:off x="5713412" y="176537"/>
            <a:ext cx="3670685" cy="646331"/>
          </a:xfrm>
          <a:prstGeom prst="rect">
            <a:avLst/>
          </a:prstGeom>
          <a:noFill/>
        </p:spPr>
        <p:txBody>
          <a:bodyPr wrap="none" rtlCol="0">
            <a:spAutoFit/>
          </a:bodyPr>
          <a:lstStyle/>
          <a:p>
            <a:pPr algn="ctr"/>
            <a:r>
              <a:rPr lang="en-US" dirty="0"/>
              <a:t>Ridership AUG 2017 to MAY 2018</a:t>
            </a:r>
          </a:p>
          <a:p>
            <a:pPr algn="ctr"/>
            <a:r>
              <a:rPr lang="en-US" dirty="0"/>
              <a:t>Start Stations</a:t>
            </a:r>
          </a:p>
        </p:txBody>
      </p:sp>
      <p:pic>
        <p:nvPicPr>
          <p:cNvPr id="7" name="Picture 6">
            <a:extLst>
              <a:ext uri="{FF2B5EF4-FFF2-40B4-BE49-F238E27FC236}">
                <a16:creationId xmlns:a16="http://schemas.microsoft.com/office/drawing/2014/main" id="{329C940B-85B3-44B6-AC3A-665DEEE5603F}"/>
              </a:ext>
            </a:extLst>
          </p:cNvPr>
          <p:cNvPicPr>
            <a:picLocks noChangeAspect="1"/>
          </p:cNvPicPr>
          <p:nvPr/>
        </p:nvPicPr>
        <p:blipFill>
          <a:blip r:embed="rId5"/>
          <a:stretch>
            <a:fillRect/>
          </a:stretch>
        </p:blipFill>
        <p:spPr>
          <a:xfrm>
            <a:off x="9066212" y="5824213"/>
            <a:ext cx="1524000" cy="857250"/>
          </a:xfrm>
          <a:prstGeom prst="rect">
            <a:avLst/>
          </a:prstGeom>
        </p:spPr>
      </p:pic>
      <p:pic>
        <p:nvPicPr>
          <p:cNvPr id="8" name="Picture 7">
            <a:extLst>
              <a:ext uri="{FF2B5EF4-FFF2-40B4-BE49-F238E27FC236}">
                <a16:creationId xmlns:a16="http://schemas.microsoft.com/office/drawing/2014/main" id="{510EFF2F-73CB-4997-8091-A756024BA2A9}"/>
              </a:ext>
            </a:extLst>
          </p:cNvPr>
          <p:cNvPicPr>
            <a:picLocks noChangeAspect="1"/>
          </p:cNvPicPr>
          <p:nvPr/>
        </p:nvPicPr>
        <p:blipFill>
          <a:blip r:embed="rId6"/>
          <a:stretch>
            <a:fillRect/>
          </a:stretch>
        </p:blipFill>
        <p:spPr>
          <a:xfrm>
            <a:off x="3241616" y="6096000"/>
            <a:ext cx="1485900" cy="762000"/>
          </a:xfrm>
          <a:prstGeom prst="rect">
            <a:avLst/>
          </a:prstGeom>
        </p:spPr>
      </p:pic>
      <p:sp>
        <p:nvSpPr>
          <p:cNvPr id="10" name="TextBox 9">
            <a:extLst>
              <a:ext uri="{FF2B5EF4-FFF2-40B4-BE49-F238E27FC236}">
                <a16:creationId xmlns:a16="http://schemas.microsoft.com/office/drawing/2014/main" id="{35FF9BEE-BDE2-4204-8822-7DB5203854AE}"/>
              </a:ext>
            </a:extLst>
          </p:cNvPr>
          <p:cNvSpPr txBox="1"/>
          <p:nvPr/>
        </p:nvSpPr>
        <p:spPr>
          <a:xfrm>
            <a:off x="3230241" y="6181987"/>
            <a:ext cx="1371600" cy="276999"/>
          </a:xfrm>
          <a:prstGeom prst="rect">
            <a:avLst/>
          </a:prstGeom>
          <a:solidFill>
            <a:schemeClr val="bg1"/>
          </a:solidFill>
        </p:spPr>
        <p:txBody>
          <a:bodyPr wrap="square" rtlCol="0">
            <a:spAutoFit/>
          </a:bodyPr>
          <a:lstStyle/>
          <a:p>
            <a:pPr algn="ctr"/>
            <a:r>
              <a:rPr lang="en-US" sz="1200" b="1" dirty="0"/>
              <a:t>Rides</a:t>
            </a:r>
          </a:p>
        </p:txBody>
      </p:sp>
      <p:sp>
        <p:nvSpPr>
          <p:cNvPr id="11" name="TextBox 10">
            <a:extLst>
              <a:ext uri="{FF2B5EF4-FFF2-40B4-BE49-F238E27FC236}">
                <a16:creationId xmlns:a16="http://schemas.microsoft.com/office/drawing/2014/main" id="{9AFF88F7-3EE8-41F7-82C5-35A0E5158ACB}"/>
              </a:ext>
            </a:extLst>
          </p:cNvPr>
          <p:cNvSpPr txBox="1"/>
          <p:nvPr/>
        </p:nvSpPr>
        <p:spPr>
          <a:xfrm>
            <a:off x="9081142" y="5904988"/>
            <a:ext cx="1371600" cy="276999"/>
          </a:xfrm>
          <a:prstGeom prst="rect">
            <a:avLst/>
          </a:prstGeom>
          <a:solidFill>
            <a:schemeClr val="bg1"/>
          </a:solidFill>
        </p:spPr>
        <p:txBody>
          <a:bodyPr wrap="square" rtlCol="0">
            <a:spAutoFit/>
          </a:bodyPr>
          <a:lstStyle/>
          <a:p>
            <a:pPr algn="ctr"/>
            <a:r>
              <a:rPr lang="en-US" sz="1200" b="1" dirty="0"/>
              <a:t>Rides</a:t>
            </a:r>
          </a:p>
        </p:txBody>
      </p:sp>
      <p:sp>
        <p:nvSpPr>
          <p:cNvPr id="12" name="TextBox 11">
            <a:extLst>
              <a:ext uri="{FF2B5EF4-FFF2-40B4-BE49-F238E27FC236}">
                <a16:creationId xmlns:a16="http://schemas.microsoft.com/office/drawing/2014/main" id="{8AB24950-9F69-4BD1-9C85-7A8B3D34E35D}"/>
              </a:ext>
            </a:extLst>
          </p:cNvPr>
          <p:cNvSpPr txBox="1"/>
          <p:nvPr/>
        </p:nvSpPr>
        <p:spPr>
          <a:xfrm>
            <a:off x="5721805" y="176537"/>
            <a:ext cx="3670685" cy="646331"/>
          </a:xfrm>
          <a:prstGeom prst="rect">
            <a:avLst/>
          </a:prstGeom>
          <a:noFill/>
        </p:spPr>
        <p:txBody>
          <a:bodyPr wrap="none" rtlCol="0">
            <a:spAutoFit/>
          </a:bodyPr>
          <a:lstStyle/>
          <a:p>
            <a:pPr algn="ctr"/>
            <a:r>
              <a:rPr lang="en-US" dirty="0"/>
              <a:t>Ridership AUG 2017 to MAY 2018</a:t>
            </a:r>
          </a:p>
          <a:p>
            <a:pPr algn="ctr"/>
            <a:r>
              <a:rPr lang="en-US" dirty="0"/>
              <a:t>Start Stations</a:t>
            </a:r>
          </a:p>
        </p:txBody>
      </p:sp>
      <p:sp>
        <p:nvSpPr>
          <p:cNvPr id="13" name="TextBox 12">
            <a:extLst>
              <a:ext uri="{FF2B5EF4-FFF2-40B4-BE49-F238E27FC236}">
                <a16:creationId xmlns:a16="http://schemas.microsoft.com/office/drawing/2014/main" id="{4478CB1C-C4BE-48FF-8D8C-22348BD76D7F}"/>
              </a:ext>
            </a:extLst>
          </p:cNvPr>
          <p:cNvSpPr txBox="1"/>
          <p:nvPr/>
        </p:nvSpPr>
        <p:spPr>
          <a:xfrm>
            <a:off x="4781373" y="2226844"/>
            <a:ext cx="5026376" cy="369332"/>
          </a:xfrm>
          <a:prstGeom prst="rect">
            <a:avLst/>
          </a:prstGeom>
          <a:noFill/>
        </p:spPr>
        <p:txBody>
          <a:bodyPr wrap="none" rtlCol="0">
            <a:spAutoFit/>
          </a:bodyPr>
          <a:lstStyle/>
          <a:p>
            <a:r>
              <a:rPr lang="en-US" dirty="0"/>
              <a:t>Top Ten Start Stations AUG 2017 to MAY 2018</a:t>
            </a:r>
          </a:p>
        </p:txBody>
      </p:sp>
      <p:grpSp>
        <p:nvGrpSpPr>
          <p:cNvPr id="19" name="Group 18">
            <a:extLst>
              <a:ext uri="{FF2B5EF4-FFF2-40B4-BE49-F238E27FC236}">
                <a16:creationId xmlns:a16="http://schemas.microsoft.com/office/drawing/2014/main" id="{604305F2-E757-4613-B513-5B7D910041EA}"/>
              </a:ext>
            </a:extLst>
          </p:cNvPr>
          <p:cNvGrpSpPr/>
          <p:nvPr/>
        </p:nvGrpSpPr>
        <p:grpSpPr>
          <a:xfrm>
            <a:off x="3230241" y="6112778"/>
            <a:ext cx="1497275" cy="762000"/>
            <a:chOff x="3230241" y="6112778"/>
            <a:chExt cx="1497275" cy="762000"/>
          </a:xfrm>
        </p:grpSpPr>
        <p:pic>
          <p:nvPicPr>
            <p:cNvPr id="17" name="Picture 16">
              <a:extLst>
                <a:ext uri="{FF2B5EF4-FFF2-40B4-BE49-F238E27FC236}">
                  <a16:creationId xmlns:a16="http://schemas.microsoft.com/office/drawing/2014/main" id="{41D23643-117E-4E2C-9A5F-FB68C6239D86}"/>
                </a:ext>
              </a:extLst>
            </p:cNvPr>
            <p:cNvPicPr>
              <a:picLocks noChangeAspect="1"/>
            </p:cNvPicPr>
            <p:nvPr/>
          </p:nvPicPr>
          <p:blipFill>
            <a:blip r:embed="rId6"/>
            <a:stretch>
              <a:fillRect/>
            </a:stretch>
          </p:blipFill>
          <p:spPr>
            <a:xfrm>
              <a:off x="3241616" y="6112778"/>
              <a:ext cx="1485900" cy="762000"/>
            </a:xfrm>
            <a:prstGeom prst="rect">
              <a:avLst/>
            </a:prstGeom>
          </p:spPr>
        </p:pic>
        <p:sp>
          <p:nvSpPr>
            <p:cNvPr id="18" name="TextBox 17">
              <a:extLst>
                <a:ext uri="{FF2B5EF4-FFF2-40B4-BE49-F238E27FC236}">
                  <a16:creationId xmlns:a16="http://schemas.microsoft.com/office/drawing/2014/main" id="{96A353F9-6A01-43D3-B53D-688DDA9EDED6}"/>
                </a:ext>
              </a:extLst>
            </p:cNvPr>
            <p:cNvSpPr txBox="1"/>
            <p:nvPr/>
          </p:nvSpPr>
          <p:spPr>
            <a:xfrm>
              <a:off x="3230241" y="6198765"/>
              <a:ext cx="1371600" cy="276999"/>
            </a:xfrm>
            <a:prstGeom prst="rect">
              <a:avLst/>
            </a:prstGeom>
            <a:solidFill>
              <a:schemeClr val="bg1"/>
            </a:solidFill>
          </p:spPr>
          <p:txBody>
            <a:bodyPr wrap="square" rtlCol="0">
              <a:spAutoFit/>
            </a:bodyPr>
            <a:lstStyle/>
            <a:p>
              <a:pPr algn="ctr"/>
              <a:r>
                <a:rPr lang="en-US" sz="1200" b="1" dirty="0"/>
                <a:t>Rides</a:t>
              </a:r>
            </a:p>
          </p:txBody>
        </p:sp>
      </p:grpSp>
    </p:spTree>
    <p:extLst>
      <p:ext uri="{BB962C8B-B14F-4D97-AF65-F5344CB8AC3E}">
        <p14:creationId xmlns:p14="http://schemas.microsoft.com/office/powerpoint/2010/main" val="28304922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410C6DE-3717-4232-ABD0-8B73C631A1C8}"/>
              </a:ext>
            </a:extLst>
          </p:cNvPr>
          <p:cNvPicPr>
            <a:picLocks noChangeAspect="1"/>
          </p:cNvPicPr>
          <p:nvPr/>
        </p:nvPicPr>
        <p:blipFill>
          <a:blip r:embed="rId2"/>
          <a:stretch>
            <a:fillRect/>
          </a:stretch>
        </p:blipFill>
        <p:spPr>
          <a:xfrm>
            <a:off x="7237411" y="2701216"/>
            <a:ext cx="3155851" cy="4170422"/>
          </a:xfrm>
          <a:prstGeom prst="rect">
            <a:avLst/>
          </a:prstGeom>
        </p:spPr>
      </p:pic>
      <p:pic>
        <p:nvPicPr>
          <p:cNvPr id="3" name="Picture 2">
            <a:extLst>
              <a:ext uri="{FF2B5EF4-FFF2-40B4-BE49-F238E27FC236}">
                <a16:creationId xmlns:a16="http://schemas.microsoft.com/office/drawing/2014/main" id="{C85C82A1-1D15-4071-8D69-040C84895D02}"/>
              </a:ext>
            </a:extLst>
          </p:cNvPr>
          <p:cNvPicPr>
            <a:picLocks noChangeAspect="1"/>
          </p:cNvPicPr>
          <p:nvPr/>
        </p:nvPicPr>
        <p:blipFill>
          <a:blip r:embed="rId3"/>
          <a:stretch>
            <a:fillRect/>
          </a:stretch>
        </p:blipFill>
        <p:spPr>
          <a:xfrm>
            <a:off x="9523412" y="6124575"/>
            <a:ext cx="1457325" cy="733425"/>
          </a:xfrm>
          <a:prstGeom prst="rect">
            <a:avLst/>
          </a:prstGeom>
        </p:spPr>
      </p:pic>
      <p:pic>
        <p:nvPicPr>
          <p:cNvPr id="4" name="Picture 3">
            <a:extLst>
              <a:ext uri="{FF2B5EF4-FFF2-40B4-BE49-F238E27FC236}">
                <a16:creationId xmlns:a16="http://schemas.microsoft.com/office/drawing/2014/main" id="{4B64B1EE-F173-4B13-8018-E8FB9748CF95}"/>
              </a:ext>
            </a:extLst>
          </p:cNvPr>
          <p:cNvPicPr>
            <a:picLocks noChangeAspect="1"/>
          </p:cNvPicPr>
          <p:nvPr/>
        </p:nvPicPr>
        <p:blipFill>
          <a:blip r:embed="rId4"/>
          <a:stretch>
            <a:fillRect/>
          </a:stretch>
        </p:blipFill>
        <p:spPr>
          <a:xfrm>
            <a:off x="910525" y="-36102"/>
            <a:ext cx="5532278" cy="6578473"/>
          </a:xfrm>
          <a:prstGeom prst="rect">
            <a:avLst/>
          </a:prstGeom>
        </p:spPr>
      </p:pic>
      <p:pic>
        <p:nvPicPr>
          <p:cNvPr id="6" name="Picture 5">
            <a:extLst>
              <a:ext uri="{FF2B5EF4-FFF2-40B4-BE49-F238E27FC236}">
                <a16:creationId xmlns:a16="http://schemas.microsoft.com/office/drawing/2014/main" id="{3372F141-ECEC-4BBA-82B2-813E8EE3E271}"/>
              </a:ext>
            </a:extLst>
          </p:cNvPr>
          <p:cNvPicPr>
            <a:picLocks noChangeAspect="1"/>
          </p:cNvPicPr>
          <p:nvPr/>
        </p:nvPicPr>
        <p:blipFill>
          <a:blip r:embed="rId5"/>
          <a:stretch>
            <a:fillRect/>
          </a:stretch>
        </p:blipFill>
        <p:spPr>
          <a:xfrm>
            <a:off x="6469867" y="724697"/>
            <a:ext cx="4448782" cy="1223624"/>
          </a:xfrm>
          <a:prstGeom prst="rect">
            <a:avLst/>
          </a:prstGeom>
        </p:spPr>
      </p:pic>
      <p:sp>
        <p:nvSpPr>
          <p:cNvPr id="7" name="TextBox 6">
            <a:extLst>
              <a:ext uri="{FF2B5EF4-FFF2-40B4-BE49-F238E27FC236}">
                <a16:creationId xmlns:a16="http://schemas.microsoft.com/office/drawing/2014/main" id="{993F4578-5854-4C95-8677-0747D7E15E02}"/>
              </a:ext>
            </a:extLst>
          </p:cNvPr>
          <p:cNvSpPr txBox="1"/>
          <p:nvPr/>
        </p:nvSpPr>
        <p:spPr>
          <a:xfrm>
            <a:off x="6737382" y="43665"/>
            <a:ext cx="3670685" cy="646331"/>
          </a:xfrm>
          <a:prstGeom prst="rect">
            <a:avLst/>
          </a:prstGeom>
          <a:noFill/>
        </p:spPr>
        <p:txBody>
          <a:bodyPr wrap="none" rtlCol="0">
            <a:spAutoFit/>
          </a:bodyPr>
          <a:lstStyle/>
          <a:p>
            <a:pPr algn="ctr"/>
            <a:r>
              <a:rPr lang="en-US" dirty="0"/>
              <a:t>Ridership AUG 2017 to MAY 2018</a:t>
            </a:r>
          </a:p>
          <a:p>
            <a:pPr algn="ctr"/>
            <a:r>
              <a:rPr lang="en-US" dirty="0"/>
              <a:t>End Stations</a:t>
            </a:r>
          </a:p>
        </p:txBody>
      </p:sp>
      <p:sp>
        <p:nvSpPr>
          <p:cNvPr id="8" name="TextBox 7">
            <a:extLst>
              <a:ext uri="{FF2B5EF4-FFF2-40B4-BE49-F238E27FC236}">
                <a16:creationId xmlns:a16="http://schemas.microsoft.com/office/drawing/2014/main" id="{CEC6CFFE-A4D6-4496-82FA-4F85679FF1DB}"/>
              </a:ext>
            </a:extLst>
          </p:cNvPr>
          <p:cNvSpPr txBox="1"/>
          <p:nvPr/>
        </p:nvSpPr>
        <p:spPr>
          <a:xfrm>
            <a:off x="6590945" y="2288786"/>
            <a:ext cx="4386907" cy="338554"/>
          </a:xfrm>
          <a:prstGeom prst="rect">
            <a:avLst/>
          </a:prstGeom>
          <a:noFill/>
        </p:spPr>
        <p:txBody>
          <a:bodyPr wrap="none" rtlCol="0">
            <a:spAutoFit/>
          </a:bodyPr>
          <a:lstStyle/>
          <a:p>
            <a:r>
              <a:rPr lang="en-US" sz="1600" dirty="0"/>
              <a:t>Top Ten End Stations AUG 2017 to MAY 2018</a:t>
            </a:r>
          </a:p>
        </p:txBody>
      </p:sp>
      <p:grpSp>
        <p:nvGrpSpPr>
          <p:cNvPr id="13" name="Group 12">
            <a:extLst>
              <a:ext uri="{FF2B5EF4-FFF2-40B4-BE49-F238E27FC236}">
                <a16:creationId xmlns:a16="http://schemas.microsoft.com/office/drawing/2014/main" id="{6D11DF20-170A-4118-9C0D-5C48143715CD}"/>
              </a:ext>
            </a:extLst>
          </p:cNvPr>
          <p:cNvGrpSpPr/>
          <p:nvPr/>
        </p:nvGrpSpPr>
        <p:grpSpPr>
          <a:xfrm>
            <a:off x="910525" y="6093565"/>
            <a:ext cx="1466850" cy="733425"/>
            <a:chOff x="910525" y="6093565"/>
            <a:chExt cx="1466850" cy="733425"/>
          </a:xfrm>
        </p:grpSpPr>
        <p:pic>
          <p:nvPicPr>
            <p:cNvPr id="5" name="Picture 4">
              <a:extLst>
                <a:ext uri="{FF2B5EF4-FFF2-40B4-BE49-F238E27FC236}">
                  <a16:creationId xmlns:a16="http://schemas.microsoft.com/office/drawing/2014/main" id="{348C6B34-A151-4367-8B19-23AFC1F91C11}"/>
                </a:ext>
              </a:extLst>
            </p:cNvPr>
            <p:cNvPicPr>
              <a:picLocks noChangeAspect="1"/>
            </p:cNvPicPr>
            <p:nvPr/>
          </p:nvPicPr>
          <p:blipFill>
            <a:blip r:embed="rId6"/>
            <a:stretch>
              <a:fillRect/>
            </a:stretch>
          </p:blipFill>
          <p:spPr>
            <a:xfrm>
              <a:off x="910525" y="6093565"/>
              <a:ext cx="1466850" cy="733425"/>
            </a:xfrm>
            <a:prstGeom prst="rect">
              <a:avLst/>
            </a:prstGeom>
          </p:spPr>
        </p:pic>
        <p:sp>
          <p:nvSpPr>
            <p:cNvPr id="9" name="TextBox 8">
              <a:extLst>
                <a:ext uri="{FF2B5EF4-FFF2-40B4-BE49-F238E27FC236}">
                  <a16:creationId xmlns:a16="http://schemas.microsoft.com/office/drawing/2014/main" id="{2DB44265-E466-40EA-93AB-BF46B019FD3D}"/>
                </a:ext>
              </a:extLst>
            </p:cNvPr>
            <p:cNvSpPr txBox="1"/>
            <p:nvPr/>
          </p:nvSpPr>
          <p:spPr>
            <a:xfrm>
              <a:off x="931977" y="6093565"/>
              <a:ext cx="1371600" cy="276999"/>
            </a:xfrm>
            <a:prstGeom prst="rect">
              <a:avLst/>
            </a:prstGeom>
            <a:solidFill>
              <a:schemeClr val="bg1"/>
            </a:solidFill>
          </p:spPr>
          <p:txBody>
            <a:bodyPr wrap="square" rtlCol="0">
              <a:spAutoFit/>
            </a:bodyPr>
            <a:lstStyle/>
            <a:p>
              <a:pPr algn="ctr"/>
              <a:r>
                <a:rPr lang="en-US" sz="1200" b="1" dirty="0"/>
                <a:t>Rides</a:t>
              </a:r>
            </a:p>
          </p:txBody>
        </p:sp>
      </p:grpSp>
      <p:sp>
        <p:nvSpPr>
          <p:cNvPr id="10" name="TextBox 9">
            <a:extLst>
              <a:ext uri="{FF2B5EF4-FFF2-40B4-BE49-F238E27FC236}">
                <a16:creationId xmlns:a16="http://schemas.microsoft.com/office/drawing/2014/main" id="{7E20FC8C-17A0-497B-B875-7B5A0D8F726B}"/>
              </a:ext>
            </a:extLst>
          </p:cNvPr>
          <p:cNvSpPr txBox="1"/>
          <p:nvPr/>
        </p:nvSpPr>
        <p:spPr>
          <a:xfrm>
            <a:off x="9547049" y="6157269"/>
            <a:ext cx="1371600" cy="276999"/>
          </a:xfrm>
          <a:prstGeom prst="rect">
            <a:avLst/>
          </a:prstGeom>
          <a:solidFill>
            <a:schemeClr val="bg1"/>
          </a:solidFill>
        </p:spPr>
        <p:txBody>
          <a:bodyPr wrap="square" rtlCol="0">
            <a:spAutoFit/>
          </a:bodyPr>
          <a:lstStyle/>
          <a:p>
            <a:pPr algn="ctr"/>
            <a:r>
              <a:rPr lang="en-US" sz="1200" b="1" dirty="0"/>
              <a:t>Rides</a:t>
            </a:r>
          </a:p>
        </p:txBody>
      </p:sp>
      <p:sp>
        <p:nvSpPr>
          <p:cNvPr id="11" name="Oval 10">
            <a:extLst>
              <a:ext uri="{FF2B5EF4-FFF2-40B4-BE49-F238E27FC236}">
                <a16:creationId xmlns:a16="http://schemas.microsoft.com/office/drawing/2014/main" id="{6F47FBB2-7974-4E51-960B-206BC1D5C75C}"/>
              </a:ext>
            </a:extLst>
          </p:cNvPr>
          <p:cNvSpPr/>
          <p:nvPr/>
        </p:nvSpPr>
        <p:spPr>
          <a:xfrm>
            <a:off x="762383" y="2666515"/>
            <a:ext cx="2055430" cy="2286485"/>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F15C008A-2AF1-43FA-9DCF-DD4E0678E6FD}"/>
              </a:ext>
            </a:extLst>
          </p:cNvPr>
          <p:cNvSpPr txBox="1"/>
          <p:nvPr/>
        </p:nvSpPr>
        <p:spPr>
          <a:xfrm>
            <a:off x="1104298" y="2196763"/>
            <a:ext cx="1371600" cy="461665"/>
          </a:xfrm>
          <a:prstGeom prst="rect">
            <a:avLst/>
          </a:prstGeom>
          <a:solidFill>
            <a:schemeClr val="bg1"/>
          </a:solidFill>
        </p:spPr>
        <p:txBody>
          <a:bodyPr wrap="square" rtlCol="0">
            <a:spAutoFit/>
          </a:bodyPr>
          <a:lstStyle/>
          <a:p>
            <a:pPr algn="ctr"/>
            <a:r>
              <a:rPr lang="en-US" sz="1200" b="1" dirty="0"/>
              <a:t>Bikes dropped of in Jersey City</a:t>
            </a:r>
          </a:p>
        </p:txBody>
      </p:sp>
    </p:spTree>
    <p:extLst>
      <p:ext uri="{BB962C8B-B14F-4D97-AF65-F5344CB8AC3E}">
        <p14:creationId xmlns:p14="http://schemas.microsoft.com/office/powerpoint/2010/main" val="39485671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4F88C71-E139-4BA0-9D17-0B2F3B13ECD1}"/>
              </a:ext>
            </a:extLst>
          </p:cNvPr>
          <p:cNvPicPr>
            <a:picLocks noChangeAspect="1"/>
          </p:cNvPicPr>
          <p:nvPr/>
        </p:nvPicPr>
        <p:blipFill>
          <a:blip r:embed="rId2"/>
          <a:stretch>
            <a:fillRect/>
          </a:stretch>
        </p:blipFill>
        <p:spPr>
          <a:xfrm>
            <a:off x="912812" y="24730"/>
            <a:ext cx="4629150" cy="6833270"/>
          </a:xfrm>
          <a:prstGeom prst="rect">
            <a:avLst/>
          </a:prstGeom>
        </p:spPr>
      </p:pic>
      <p:sp>
        <p:nvSpPr>
          <p:cNvPr id="4" name="TextBox 3">
            <a:extLst>
              <a:ext uri="{FF2B5EF4-FFF2-40B4-BE49-F238E27FC236}">
                <a16:creationId xmlns:a16="http://schemas.microsoft.com/office/drawing/2014/main" id="{2F7E04B1-9B63-46BA-A27C-D2DE8C4254DA}"/>
              </a:ext>
            </a:extLst>
          </p:cNvPr>
          <p:cNvSpPr txBox="1"/>
          <p:nvPr/>
        </p:nvSpPr>
        <p:spPr>
          <a:xfrm>
            <a:off x="6073774" y="381000"/>
            <a:ext cx="4695260" cy="523220"/>
          </a:xfrm>
          <a:prstGeom prst="rect">
            <a:avLst/>
          </a:prstGeom>
          <a:noFill/>
        </p:spPr>
        <p:txBody>
          <a:bodyPr wrap="none" rtlCol="0">
            <a:spAutoFit/>
          </a:bodyPr>
          <a:lstStyle/>
          <a:p>
            <a:r>
              <a:rPr lang="en-US" sz="2800" dirty="0"/>
              <a:t>Bottom Performing Stations</a:t>
            </a:r>
          </a:p>
        </p:txBody>
      </p:sp>
      <p:pic>
        <p:nvPicPr>
          <p:cNvPr id="9" name="Picture 8">
            <a:extLst>
              <a:ext uri="{FF2B5EF4-FFF2-40B4-BE49-F238E27FC236}">
                <a16:creationId xmlns:a16="http://schemas.microsoft.com/office/drawing/2014/main" id="{8D7CBF90-0114-4A22-9694-432F78EC0B90}"/>
              </a:ext>
            </a:extLst>
          </p:cNvPr>
          <p:cNvPicPr>
            <a:picLocks noChangeAspect="1"/>
          </p:cNvPicPr>
          <p:nvPr/>
        </p:nvPicPr>
        <p:blipFill>
          <a:blip r:embed="rId3"/>
          <a:stretch>
            <a:fillRect/>
          </a:stretch>
        </p:blipFill>
        <p:spPr>
          <a:xfrm>
            <a:off x="4112884" y="6124705"/>
            <a:ext cx="1438275" cy="704850"/>
          </a:xfrm>
          <a:prstGeom prst="rect">
            <a:avLst/>
          </a:prstGeom>
        </p:spPr>
      </p:pic>
      <p:pic>
        <p:nvPicPr>
          <p:cNvPr id="10" name="Picture 9">
            <a:extLst>
              <a:ext uri="{FF2B5EF4-FFF2-40B4-BE49-F238E27FC236}">
                <a16:creationId xmlns:a16="http://schemas.microsoft.com/office/drawing/2014/main" id="{64009544-FE6B-45AF-AC55-AE148F126007}"/>
              </a:ext>
            </a:extLst>
          </p:cNvPr>
          <p:cNvPicPr>
            <a:picLocks noChangeAspect="1"/>
          </p:cNvPicPr>
          <p:nvPr/>
        </p:nvPicPr>
        <p:blipFill>
          <a:blip r:embed="rId4"/>
          <a:stretch>
            <a:fillRect/>
          </a:stretch>
        </p:blipFill>
        <p:spPr>
          <a:xfrm>
            <a:off x="5551159" y="2133600"/>
            <a:ext cx="5393930" cy="3277915"/>
          </a:xfrm>
          <a:prstGeom prst="rect">
            <a:avLst/>
          </a:prstGeom>
        </p:spPr>
      </p:pic>
    </p:spTree>
    <p:extLst>
      <p:ext uri="{BB962C8B-B14F-4D97-AF65-F5344CB8AC3E}">
        <p14:creationId xmlns:p14="http://schemas.microsoft.com/office/powerpoint/2010/main" val="18472204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B9277FC-26F2-42F1-9EE9-07BC12A8A788}"/>
              </a:ext>
            </a:extLst>
          </p:cNvPr>
          <p:cNvPicPr>
            <a:picLocks noChangeAspect="1"/>
          </p:cNvPicPr>
          <p:nvPr/>
        </p:nvPicPr>
        <p:blipFill>
          <a:blip r:embed="rId2"/>
          <a:stretch>
            <a:fillRect/>
          </a:stretch>
        </p:blipFill>
        <p:spPr>
          <a:xfrm>
            <a:off x="4344404" y="-24786"/>
            <a:ext cx="4036008" cy="6882782"/>
          </a:xfrm>
          <a:prstGeom prst="rect">
            <a:avLst/>
          </a:prstGeom>
        </p:spPr>
      </p:pic>
      <p:pic>
        <p:nvPicPr>
          <p:cNvPr id="6" name="Picture 5">
            <a:extLst>
              <a:ext uri="{FF2B5EF4-FFF2-40B4-BE49-F238E27FC236}">
                <a16:creationId xmlns:a16="http://schemas.microsoft.com/office/drawing/2014/main" id="{BFE699C4-B2A5-424C-AF40-C1EF835D83D3}"/>
              </a:ext>
            </a:extLst>
          </p:cNvPr>
          <p:cNvPicPr>
            <a:picLocks noChangeAspect="1"/>
          </p:cNvPicPr>
          <p:nvPr/>
        </p:nvPicPr>
        <p:blipFill>
          <a:blip r:embed="rId3"/>
          <a:stretch>
            <a:fillRect/>
          </a:stretch>
        </p:blipFill>
        <p:spPr>
          <a:xfrm>
            <a:off x="8583966" y="65921"/>
            <a:ext cx="2381250" cy="1714500"/>
          </a:xfrm>
          <a:prstGeom prst="rect">
            <a:avLst/>
          </a:prstGeom>
          <a:ln w="28575">
            <a:solidFill>
              <a:schemeClr val="tx2"/>
            </a:solidFill>
          </a:ln>
        </p:spPr>
      </p:pic>
      <p:sp>
        <p:nvSpPr>
          <p:cNvPr id="7" name="Oval 6">
            <a:extLst>
              <a:ext uri="{FF2B5EF4-FFF2-40B4-BE49-F238E27FC236}">
                <a16:creationId xmlns:a16="http://schemas.microsoft.com/office/drawing/2014/main" id="{19EFBAE1-BA5E-4BA1-852B-E2F697E87CB8}"/>
              </a:ext>
            </a:extLst>
          </p:cNvPr>
          <p:cNvSpPr/>
          <p:nvPr/>
        </p:nvSpPr>
        <p:spPr>
          <a:xfrm>
            <a:off x="6704013" y="-24786"/>
            <a:ext cx="304800" cy="299832"/>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0D95C7FE-9B31-42BF-86C2-DCD7FDF599C2}"/>
              </a:ext>
            </a:extLst>
          </p:cNvPr>
          <p:cNvGrpSpPr/>
          <p:nvPr/>
        </p:nvGrpSpPr>
        <p:grpSpPr>
          <a:xfrm>
            <a:off x="664035" y="46305"/>
            <a:ext cx="2743200" cy="3291822"/>
            <a:chOff x="1146542" y="641936"/>
            <a:chExt cx="2743200" cy="3291822"/>
          </a:xfrm>
        </p:grpSpPr>
        <p:pic>
          <p:nvPicPr>
            <p:cNvPr id="4" name="Picture 3">
              <a:extLst>
                <a:ext uri="{FF2B5EF4-FFF2-40B4-BE49-F238E27FC236}">
                  <a16:creationId xmlns:a16="http://schemas.microsoft.com/office/drawing/2014/main" id="{4AD505E6-7102-4ECC-A306-6B9E5D618658}"/>
                </a:ext>
              </a:extLst>
            </p:cNvPr>
            <p:cNvPicPr>
              <a:picLocks noChangeAspect="1"/>
            </p:cNvPicPr>
            <p:nvPr/>
          </p:nvPicPr>
          <p:blipFill>
            <a:blip r:embed="rId4"/>
            <a:stretch>
              <a:fillRect/>
            </a:stretch>
          </p:blipFill>
          <p:spPr>
            <a:xfrm>
              <a:off x="1448777" y="641936"/>
              <a:ext cx="2219325" cy="3291822"/>
            </a:xfrm>
            <a:prstGeom prst="rect">
              <a:avLst/>
            </a:prstGeom>
            <a:ln w="28575">
              <a:solidFill>
                <a:schemeClr val="tx2"/>
              </a:solidFill>
            </a:ln>
          </p:spPr>
        </p:pic>
        <p:sp>
          <p:nvSpPr>
            <p:cNvPr id="9" name="TextBox 8">
              <a:extLst>
                <a:ext uri="{FF2B5EF4-FFF2-40B4-BE49-F238E27FC236}">
                  <a16:creationId xmlns:a16="http://schemas.microsoft.com/office/drawing/2014/main" id="{D5ED2B21-B42C-4666-8CBD-B322709E21D4}"/>
                </a:ext>
              </a:extLst>
            </p:cNvPr>
            <p:cNvSpPr txBox="1"/>
            <p:nvPr/>
          </p:nvSpPr>
          <p:spPr>
            <a:xfrm>
              <a:off x="1146542" y="1732672"/>
              <a:ext cx="1371600" cy="246221"/>
            </a:xfrm>
            <a:prstGeom prst="rect">
              <a:avLst/>
            </a:prstGeom>
            <a:noFill/>
          </p:spPr>
          <p:txBody>
            <a:bodyPr wrap="square" rtlCol="0">
              <a:spAutoFit/>
            </a:bodyPr>
            <a:lstStyle/>
            <a:p>
              <a:pPr algn="ctr"/>
              <a:r>
                <a:rPr lang="en-US" sz="1000" b="1" dirty="0">
                  <a:solidFill>
                    <a:srgbClr val="C00000"/>
                  </a:solidFill>
                </a:rPr>
                <a:t>517 Rides</a:t>
              </a:r>
            </a:p>
          </p:txBody>
        </p:sp>
        <p:sp>
          <p:nvSpPr>
            <p:cNvPr id="11" name="TextBox 10">
              <a:extLst>
                <a:ext uri="{FF2B5EF4-FFF2-40B4-BE49-F238E27FC236}">
                  <a16:creationId xmlns:a16="http://schemas.microsoft.com/office/drawing/2014/main" id="{10CC40E2-25AD-4FFB-9AD3-38629B767F61}"/>
                </a:ext>
              </a:extLst>
            </p:cNvPr>
            <p:cNvSpPr txBox="1"/>
            <p:nvPr/>
          </p:nvSpPr>
          <p:spPr>
            <a:xfrm>
              <a:off x="2518142" y="1204951"/>
              <a:ext cx="1371600" cy="246221"/>
            </a:xfrm>
            <a:prstGeom prst="rect">
              <a:avLst/>
            </a:prstGeom>
            <a:noFill/>
          </p:spPr>
          <p:txBody>
            <a:bodyPr wrap="square" rtlCol="0">
              <a:spAutoFit/>
            </a:bodyPr>
            <a:lstStyle/>
            <a:p>
              <a:pPr algn="ctr"/>
              <a:r>
                <a:rPr lang="en-US" sz="1000" b="1" dirty="0">
                  <a:solidFill>
                    <a:srgbClr val="C00000"/>
                  </a:solidFill>
                </a:rPr>
                <a:t>17,768 Rides</a:t>
              </a:r>
            </a:p>
          </p:txBody>
        </p:sp>
        <p:sp>
          <p:nvSpPr>
            <p:cNvPr id="12" name="TextBox 11">
              <a:extLst>
                <a:ext uri="{FF2B5EF4-FFF2-40B4-BE49-F238E27FC236}">
                  <a16:creationId xmlns:a16="http://schemas.microsoft.com/office/drawing/2014/main" id="{B540E5F8-5160-4DE0-AD9B-6EC12DE97C8A}"/>
                </a:ext>
              </a:extLst>
            </p:cNvPr>
            <p:cNvSpPr txBox="1"/>
            <p:nvPr/>
          </p:nvSpPr>
          <p:spPr>
            <a:xfrm>
              <a:off x="1247799" y="2156661"/>
              <a:ext cx="1371600" cy="246221"/>
            </a:xfrm>
            <a:prstGeom prst="rect">
              <a:avLst/>
            </a:prstGeom>
            <a:noFill/>
          </p:spPr>
          <p:txBody>
            <a:bodyPr wrap="square" rtlCol="0">
              <a:spAutoFit/>
            </a:bodyPr>
            <a:lstStyle/>
            <a:p>
              <a:pPr algn="ctr"/>
              <a:r>
                <a:rPr lang="en-US" sz="1000" b="1" dirty="0">
                  <a:solidFill>
                    <a:srgbClr val="C00000"/>
                  </a:solidFill>
                </a:rPr>
                <a:t>23.225 Rides</a:t>
              </a:r>
            </a:p>
          </p:txBody>
        </p:sp>
        <p:sp>
          <p:nvSpPr>
            <p:cNvPr id="13" name="TextBox 12">
              <a:extLst>
                <a:ext uri="{FF2B5EF4-FFF2-40B4-BE49-F238E27FC236}">
                  <a16:creationId xmlns:a16="http://schemas.microsoft.com/office/drawing/2014/main" id="{0E3F47F5-7D9B-431D-B6EB-465FA1381EDD}"/>
                </a:ext>
              </a:extLst>
            </p:cNvPr>
            <p:cNvSpPr txBox="1"/>
            <p:nvPr/>
          </p:nvSpPr>
          <p:spPr>
            <a:xfrm>
              <a:off x="1310029" y="3122369"/>
              <a:ext cx="1371600" cy="246221"/>
            </a:xfrm>
            <a:prstGeom prst="rect">
              <a:avLst/>
            </a:prstGeom>
            <a:noFill/>
          </p:spPr>
          <p:txBody>
            <a:bodyPr wrap="square" rtlCol="0">
              <a:spAutoFit/>
            </a:bodyPr>
            <a:lstStyle/>
            <a:p>
              <a:pPr algn="ctr"/>
              <a:r>
                <a:rPr lang="en-US" sz="1000" b="1" dirty="0">
                  <a:solidFill>
                    <a:srgbClr val="C00000"/>
                  </a:solidFill>
                </a:rPr>
                <a:t>32,774 Rides</a:t>
              </a:r>
            </a:p>
          </p:txBody>
        </p:sp>
      </p:grpSp>
      <p:grpSp>
        <p:nvGrpSpPr>
          <p:cNvPr id="20" name="Group 19">
            <a:extLst>
              <a:ext uri="{FF2B5EF4-FFF2-40B4-BE49-F238E27FC236}">
                <a16:creationId xmlns:a16="http://schemas.microsoft.com/office/drawing/2014/main" id="{0E737357-74CF-4BDD-8BDB-846481444283}"/>
              </a:ext>
            </a:extLst>
          </p:cNvPr>
          <p:cNvGrpSpPr/>
          <p:nvPr/>
        </p:nvGrpSpPr>
        <p:grpSpPr>
          <a:xfrm>
            <a:off x="976038" y="4336814"/>
            <a:ext cx="3041691" cy="2474881"/>
            <a:chOff x="1031575" y="4160340"/>
            <a:chExt cx="3041691" cy="2474881"/>
          </a:xfrm>
        </p:grpSpPr>
        <p:pic>
          <p:nvPicPr>
            <p:cNvPr id="3" name="Picture 2">
              <a:extLst>
                <a:ext uri="{FF2B5EF4-FFF2-40B4-BE49-F238E27FC236}">
                  <a16:creationId xmlns:a16="http://schemas.microsoft.com/office/drawing/2014/main" id="{8DF7C287-EBAE-4540-9701-ACEC8BE536DA}"/>
                </a:ext>
              </a:extLst>
            </p:cNvPr>
            <p:cNvPicPr>
              <a:picLocks noChangeAspect="1"/>
            </p:cNvPicPr>
            <p:nvPr/>
          </p:nvPicPr>
          <p:blipFill>
            <a:blip r:embed="rId5"/>
            <a:stretch>
              <a:fillRect/>
            </a:stretch>
          </p:blipFill>
          <p:spPr>
            <a:xfrm>
              <a:off x="1031575" y="4160340"/>
              <a:ext cx="3041691" cy="2474881"/>
            </a:xfrm>
            <a:prstGeom prst="rect">
              <a:avLst/>
            </a:prstGeom>
            <a:ln w="28575">
              <a:solidFill>
                <a:schemeClr val="tx2"/>
              </a:solidFill>
            </a:ln>
          </p:spPr>
        </p:pic>
        <p:sp>
          <p:nvSpPr>
            <p:cNvPr id="17" name="TextBox 16">
              <a:extLst>
                <a:ext uri="{FF2B5EF4-FFF2-40B4-BE49-F238E27FC236}">
                  <a16:creationId xmlns:a16="http://schemas.microsoft.com/office/drawing/2014/main" id="{8043EF66-FAD0-4D11-AEE4-79C24E40AFF0}"/>
                </a:ext>
              </a:extLst>
            </p:cNvPr>
            <p:cNvSpPr txBox="1"/>
            <p:nvPr/>
          </p:nvSpPr>
          <p:spPr>
            <a:xfrm>
              <a:off x="2128295" y="5653049"/>
              <a:ext cx="1371600" cy="246221"/>
            </a:xfrm>
            <a:prstGeom prst="rect">
              <a:avLst/>
            </a:prstGeom>
            <a:noFill/>
          </p:spPr>
          <p:txBody>
            <a:bodyPr wrap="square" rtlCol="0">
              <a:spAutoFit/>
            </a:bodyPr>
            <a:lstStyle/>
            <a:p>
              <a:pPr algn="ctr"/>
              <a:r>
                <a:rPr lang="en-US" sz="1000" b="1" dirty="0">
                  <a:solidFill>
                    <a:srgbClr val="C00000"/>
                  </a:solidFill>
                </a:rPr>
                <a:t>621 Rides</a:t>
              </a:r>
            </a:p>
          </p:txBody>
        </p:sp>
        <p:sp>
          <p:nvSpPr>
            <p:cNvPr id="18" name="TextBox 17">
              <a:extLst>
                <a:ext uri="{FF2B5EF4-FFF2-40B4-BE49-F238E27FC236}">
                  <a16:creationId xmlns:a16="http://schemas.microsoft.com/office/drawing/2014/main" id="{EF8A2BB9-6611-4299-A936-ACE22ADF3661}"/>
                </a:ext>
              </a:extLst>
            </p:cNvPr>
            <p:cNvSpPr txBox="1"/>
            <p:nvPr/>
          </p:nvSpPr>
          <p:spPr>
            <a:xfrm rot="20565826">
              <a:off x="2069259" y="4906103"/>
              <a:ext cx="1371600" cy="253916"/>
            </a:xfrm>
            <a:prstGeom prst="rect">
              <a:avLst/>
            </a:prstGeom>
            <a:noFill/>
          </p:spPr>
          <p:txBody>
            <a:bodyPr wrap="square" rtlCol="0">
              <a:spAutoFit/>
            </a:bodyPr>
            <a:lstStyle/>
            <a:p>
              <a:pPr algn="ctr"/>
              <a:r>
                <a:rPr lang="en-US" sz="1000" b="1" dirty="0">
                  <a:solidFill>
                    <a:srgbClr val="C00000"/>
                  </a:solidFill>
                </a:rPr>
                <a:t>42,271 Rides</a:t>
              </a:r>
            </a:p>
          </p:txBody>
        </p:sp>
      </p:grpSp>
      <p:cxnSp>
        <p:nvCxnSpPr>
          <p:cNvPr id="21" name="Straight Arrow Connector 20">
            <a:extLst>
              <a:ext uri="{FF2B5EF4-FFF2-40B4-BE49-F238E27FC236}">
                <a16:creationId xmlns:a16="http://schemas.microsoft.com/office/drawing/2014/main" id="{17E35C70-DBAC-4DEC-8437-335BFF82A09E}"/>
              </a:ext>
            </a:extLst>
          </p:cNvPr>
          <p:cNvCxnSpPr>
            <a:cxnSpLocks/>
          </p:cNvCxnSpPr>
          <p:nvPr/>
        </p:nvCxnSpPr>
        <p:spPr>
          <a:xfrm flipH="1">
            <a:off x="7008814" y="125130"/>
            <a:ext cx="1598610" cy="0"/>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DF47CF27-ED09-40DB-BA23-E65D083811E4}"/>
              </a:ext>
            </a:extLst>
          </p:cNvPr>
          <p:cNvSpPr/>
          <p:nvPr/>
        </p:nvSpPr>
        <p:spPr>
          <a:xfrm>
            <a:off x="6780212" y="1233346"/>
            <a:ext cx="345280" cy="299832"/>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AF34F239-97AA-47AC-8757-9AE617950A66}"/>
              </a:ext>
            </a:extLst>
          </p:cNvPr>
          <p:cNvCxnSpPr>
            <a:cxnSpLocks/>
          </p:cNvCxnSpPr>
          <p:nvPr/>
        </p:nvCxnSpPr>
        <p:spPr>
          <a:xfrm>
            <a:off x="2683135" y="1533178"/>
            <a:ext cx="2954077" cy="1448870"/>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60E3A883-83AD-4511-8ED2-C9B5A077E2B8}"/>
              </a:ext>
            </a:extLst>
          </p:cNvPr>
          <p:cNvCxnSpPr>
            <a:cxnSpLocks/>
          </p:cNvCxnSpPr>
          <p:nvPr/>
        </p:nvCxnSpPr>
        <p:spPr>
          <a:xfrm flipV="1">
            <a:off x="3185595" y="3659685"/>
            <a:ext cx="1850030" cy="2055315"/>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43" name="Group 42">
            <a:extLst>
              <a:ext uri="{FF2B5EF4-FFF2-40B4-BE49-F238E27FC236}">
                <a16:creationId xmlns:a16="http://schemas.microsoft.com/office/drawing/2014/main" id="{1ABCCE85-D600-4535-96F8-686258A28567}"/>
              </a:ext>
            </a:extLst>
          </p:cNvPr>
          <p:cNvGrpSpPr/>
          <p:nvPr/>
        </p:nvGrpSpPr>
        <p:grpSpPr>
          <a:xfrm>
            <a:off x="9218612" y="971736"/>
            <a:ext cx="1714288" cy="851285"/>
            <a:chOff x="9218612" y="971736"/>
            <a:chExt cx="1714288" cy="851285"/>
          </a:xfrm>
        </p:grpSpPr>
        <p:sp>
          <p:nvSpPr>
            <p:cNvPr id="33" name="TextBox 32">
              <a:extLst>
                <a:ext uri="{FF2B5EF4-FFF2-40B4-BE49-F238E27FC236}">
                  <a16:creationId xmlns:a16="http://schemas.microsoft.com/office/drawing/2014/main" id="{A6E7C26E-DBA4-4867-9EEB-378F14D507D0}"/>
                </a:ext>
              </a:extLst>
            </p:cNvPr>
            <p:cNvSpPr txBox="1"/>
            <p:nvPr/>
          </p:nvSpPr>
          <p:spPr>
            <a:xfrm>
              <a:off x="9218612" y="1561411"/>
              <a:ext cx="1371600" cy="261610"/>
            </a:xfrm>
            <a:prstGeom prst="rect">
              <a:avLst/>
            </a:prstGeom>
            <a:noFill/>
          </p:spPr>
          <p:txBody>
            <a:bodyPr wrap="square" rtlCol="0">
              <a:spAutoFit/>
            </a:bodyPr>
            <a:lstStyle/>
            <a:p>
              <a:pPr algn="ctr"/>
              <a:r>
                <a:rPr lang="en-US" sz="1100" b="1" dirty="0">
                  <a:solidFill>
                    <a:srgbClr val="C00000"/>
                  </a:solidFill>
                </a:rPr>
                <a:t>41 Rides</a:t>
              </a:r>
            </a:p>
          </p:txBody>
        </p:sp>
        <p:sp>
          <p:nvSpPr>
            <p:cNvPr id="34" name="TextBox 33">
              <a:extLst>
                <a:ext uri="{FF2B5EF4-FFF2-40B4-BE49-F238E27FC236}">
                  <a16:creationId xmlns:a16="http://schemas.microsoft.com/office/drawing/2014/main" id="{9BBE208F-3AA3-4B99-AD4D-7290961A2BDB}"/>
                </a:ext>
              </a:extLst>
            </p:cNvPr>
            <p:cNvSpPr txBox="1"/>
            <p:nvPr/>
          </p:nvSpPr>
          <p:spPr>
            <a:xfrm>
              <a:off x="9561300" y="971736"/>
              <a:ext cx="1371600" cy="261610"/>
            </a:xfrm>
            <a:prstGeom prst="rect">
              <a:avLst/>
            </a:prstGeom>
            <a:noFill/>
          </p:spPr>
          <p:txBody>
            <a:bodyPr wrap="square" rtlCol="0">
              <a:spAutoFit/>
            </a:bodyPr>
            <a:lstStyle/>
            <a:p>
              <a:pPr algn="ctr"/>
              <a:r>
                <a:rPr lang="en-US" sz="1100" b="1" dirty="0">
                  <a:solidFill>
                    <a:srgbClr val="C00000"/>
                  </a:solidFill>
                </a:rPr>
                <a:t>1032 Rides</a:t>
              </a:r>
            </a:p>
          </p:txBody>
        </p:sp>
      </p:grpSp>
      <p:cxnSp>
        <p:nvCxnSpPr>
          <p:cNvPr id="35" name="Straight Arrow Connector 34">
            <a:extLst>
              <a:ext uri="{FF2B5EF4-FFF2-40B4-BE49-F238E27FC236}">
                <a16:creationId xmlns:a16="http://schemas.microsoft.com/office/drawing/2014/main" id="{3FDE5ED0-B288-4C7F-82C6-D4C7EA4DB409}"/>
              </a:ext>
            </a:extLst>
          </p:cNvPr>
          <p:cNvCxnSpPr>
            <a:cxnSpLocks/>
          </p:cNvCxnSpPr>
          <p:nvPr/>
        </p:nvCxnSpPr>
        <p:spPr>
          <a:xfrm flipH="1" flipV="1">
            <a:off x="7125492" y="1383263"/>
            <a:ext cx="1481932" cy="696082"/>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42" name="Group 41">
            <a:extLst>
              <a:ext uri="{FF2B5EF4-FFF2-40B4-BE49-F238E27FC236}">
                <a16:creationId xmlns:a16="http://schemas.microsoft.com/office/drawing/2014/main" id="{FAB1AE29-0787-4066-9737-571E710027FC}"/>
              </a:ext>
            </a:extLst>
          </p:cNvPr>
          <p:cNvGrpSpPr/>
          <p:nvPr/>
        </p:nvGrpSpPr>
        <p:grpSpPr>
          <a:xfrm>
            <a:off x="8446827" y="2079345"/>
            <a:ext cx="2684770" cy="2555102"/>
            <a:chOff x="8446827" y="2079345"/>
            <a:chExt cx="2684770" cy="2555102"/>
          </a:xfrm>
        </p:grpSpPr>
        <p:pic>
          <p:nvPicPr>
            <p:cNvPr id="5" name="Picture 4">
              <a:extLst>
                <a:ext uri="{FF2B5EF4-FFF2-40B4-BE49-F238E27FC236}">
                  <a16:creationId xmlns:a16="http://schemas.microsoft.com/office/drawing/2014/main" id="{8DC6586C-A121-4432-984B-B15464D7A5EF}"/>
                </a:ext>
              </a:extLst>
            </p:cNvPr>
            <p:cNvPicPr>
              <a:picLocks noChangeAspect="1"/>
            </p:cNvPicPr>
            <p:nvPr/>
          </p:nvPicPr>
          <p:blipFill>
            <a:blip r:embed="rId6"/>
            <a:stretch>
              <a:fillRect/>
            </a:stretch>
          </p:blipFill>
          <p:spPr>
            <a:xfrm>
              <a:off x="8609012" y="2079345"/>
              <a:ext cx="2381250" cy="2555102"/>
            </a:xfrm>
            <a:prstGeom prst="rect">
              <a:avLst/>
            </a:prstGeom>
            <a:ln w="28575">
              <a:solidFill>
                <a:schemeClr val="tx2"/>
              </a:solidFill>
            </a:ln>
          </p:spPr>
        </p:pic>
        <p:sp>
          <p:nvSpPr>
            <p:cNvPr id="38" name="TextBox 37">
              <a:extLst>
                <a:ext uri="{FF2B5EF4-FFF2-40B4-BE49-F238E27FC236}">
                  <a16:creationId xmlns:a16="http://schemas.microsoft.com/office/drawing/2014/main" id="{77884BAC-43F4-4FA9-8D1F-726D1CF02991}"/>
                </a:ext>
              </a:extLst>
            </p:cNvPr>
            <p:cNvSpPr txBox="1"/>
            <p:nvPr/>
          </p:nvSpPr>
          <p:spPr>
            <a:xfrm>
              <a:off x="8446827" y="2360673"/>
              <a:ext cx="1371600" cy="261610"/>
            </a:xfrm>
            <a:prstGeom prst="rect">
              <a:avLst/>
            </a:prstGeom>
            <a:noFill/>
          </p:spPr>
          <p:txBody>
            <a:bodyPr wrap="square" rtlCol="0">
              <a:spAutoFit/>
            </a:bodyPr>
            <a:lstStyle/>
            <a:p>
              <a:pPr algn="ctr"/>
              <a:r>
                <a:rPr lang="en-US" sz="1100" b="1" dirty="0">
                  <a:solidFill>
                    <a:srgbClr val="C00000"/>
                  </a:solidFill>
                </a:rPr>
                <a:t>563 Rides</a:t>
              </a:r>
            </a:p>
          </p:txBody>
        </p:sp>
        <p:sp>
          <p:nvSpPr>
            <p:cNvPr id="39" name="TextBox 38">
              <a:extLst>
                <a:ext uri="{FF2B5EF4-FFF2-40B4-BE49-F238E27FC236}">
                  <a16:creationId xmlns:a16="http://schemas.microsoft.com/office/drawing/2014/main" id="{3DBF020F-D943-453D-AC3B-B717D5C21B85}"/>
                </a:ext>
              </a:extLst>
            </p:cNvPr>
            <p:cNvSpPr txBox="1"/>
            <p:nvPr/>
          </p:nvSpPr>
          <p:spPr>
            <a:xfrm>
              <a:off x="9226549" y="2851243"/>
              <a:ext cx="1371600" cy="261610"/>
            </a:xfrm>
            <a:prstGeom prst="rect">
              <a:avLst/>
            </a:prstGeom>
            <a:noFill/>
          </p:spPr>
          <p:txBody>
            <a:bodyPr wrap="square" rtlCol="0">
              <a:spAutoFit/>
            </a:bodyPr>
            <a:lstStyle/>
            <a:p>
              <a:pPr algn="ctr"/>
              <a:r>
                <a:rPr lang="en-US" sz="1100" b="1" dirty="0">
                  <a:solidFill>
                    <a:srgbClr val="C00000"/>
                  </a:solidFill>
                </a:rPr>
                <a:t>732 Rides</a:t>
              </a:r>
            </a:p>
          </p:txBody>
        </p:sp>
        <p:sp>
          <p:nvSpPr>
            <p:cNvPr id="40" name="TextBox 39">
              <a:extLst>
                <a:ext uri="{FF2B5EF4-FFF2-40B4-BE49-F238E27FC236}">
                  <a16:creationId xmlns:a16="http://schemas.microsoft.com/office/drawing/2014/main" id="{18039C91-95E2-45FC-B36E-7578001508E6}"/>
                </a:ext>
              </a:extLst>
            </p:cNvPr>
            <p:cNvSpPr txBox="1"/>
            <p:nvPr/>
          </p:nvSpPr>
          <p:spPr>
            <a:xfrm>
              <a:off x="9759997" y="4058563"/>
              <a:ext cx="1371600" cy="261610"/>
            </a:xfrm>
            <a:prstGeom prst="rect">
              <a:avLst/>
            </a:prstGeom>
            <a:noFill/>
          </p:spPr>
          <p:txBody>
            <a:bodyPr wrap="square" rtlCol="0">
              <a:spAutoFit/>
            </a:bodyPr>
            <a:lstStyle/>
            <a:p>
              <a:pPr algn="ctr"/>
              <a:r>
                <a:rPr lang="en-US" sz="1100" b="1" dirty="0">
                  <a:solidFill>
                    <a:srgbClr val="C00000"/>
                  </a:solidFill>
                </a:rPr>
                <a:t>667 Rides</a:t>
              </a:r>
            </a:p>
          </p:txBody>
        </p:sp>
        <p:sp>
          <p:nvSpPr>
            <p:cNvPr id="41" name="TextBox 40">
              <a:extLst>
                <a:ext uri="{FF2B5EF4-FFF2-40B4-BE49-F238E27FC236}">
                  <a16:creationId xmlns:a16="http://schemas.microsoft.com/office/drawing/2014/main" id="{3D09706E-66D9-456D-9FBC-67F80B159BB3}"/>
                </a:ext>
              </a:extLst>
            </p:cNvPr>
            <p:cNvSpPr txBox="1"/>
            <p:nvPr/>
          </p:nvSpPr>
          <p:spPr>
            <a:xfrm>
              <a:off x="8558519" y="3879476"/>
              <a:ext cx="1371600" cy="261610"/>
            </a:xfrm>
            <a:prstGeom prst="rect">
              <a:avLst/>
            </a:prstGeom>
            <a:noFill/>
          </p:spPr>
          <p:txBody>
            <a:bodyPr wrap="square" rtlCol="0">
              <a:spAutoFit/>
            </a:bodyPr>
            <a:lstStyle/>
            <a:p>
              <a:pPr algn="ctr"/>
              <a:r>
                <a:rPr lang="en-US" sz="1100" b="1" dirty="0">
                  <a:solidFill>
                    <a:srgbClr val="C00000"/>
                  </a:solidFill>
                </a:rPr>
                <a:t>3334 Rides</a:t>
              </a:r>
            </a:p>
          </p:txBody>
        </p:sp>
      </p:grpSp>
      <p:sp>
        <p:nvSpPr>
          <p:cNvPr id="45" name="TextBox 44">
            <a:extLst>
              <a:ext uri="{FF2B5EF4-FFF2-40B4-BE49-F238E27FC236}">
                <a16:creationId xmlns:a16="http://schemas.microsoft.com/office/drawing/2014/main" id="{98F14AA7-15FC-4796-BC55-D96B33CE8FE9}"/>
              </a:ext>
            </a:extLst>
          </p:cNvPr>
          <p:cNvSpPr txBox="1"/>
          <p:nvPr/>
        </p:nvSpPr>
        <p:spPr>
          <a:xfrm>
            <a:off x="8412728" y="5398279"/>
            <a:ext cx="2552488" cy="830997"/>
          </a:xfrm>
          <a:prstGeom prst="rect">
            <a:avLst/>
          </a:prstGeom>
          <a:noFill/>
        </p:spPr>
        <p:txBody>
          <a:bodyPr wrap="square" rtlCol="0">
            <a:spAutoFit/>
          </a:bodyPr>
          <a:lstStyle/>
          <a:p>
            <a:pPr algn="ctr"/>
            <a:r>
              <a:rPr lang="en-US" sz="1600" b="1" dirty="0">
                <a:solidFill>
                  <a:schemeClr val="tx2"/>
                </a:solidFill>
              </a:rPr>
              <a:t>Proximity of Bottom Performing Stations to High Performing Stations</a:t>
            </a:r>
          </a:p>
        </p:txBody>
      </p:sp>
    </p:spTree>
    <p:extLst>
      <p:ext uri="{BB962C8B-B14F-4D97-AF65-F5344CB8AC3E}">
        <p14:creationId xmlns:p14="http://schemas.microsoft.com/office/powerpoint/2010/main" val="3684957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Math 16x9">
  <a:themeElements>
    <a:clrScheme name="Math_16x9">
      <a:dk1>
        <a:srgbClr val="465562"/>
      </a:dk1>
      <a:lt1>
        <a:srgbClr val="FFFFFF"/>
      </a:lt1>
      <a:dk2>
        <a:srgbClr val="000000"/>
      </a:dk2>
      <a:lt2>
        <a:srgbClr val="F2ECE2"/>
      </a:lt2>
      <a:accent1>
        <a:srgbClr val="9BAAB7"/>
      </a:accent1>
      <a:accent2>
        <a:srgbClr val="B8D082"/>
      </a:accent2>
      <a:accent3>
        <a:srgbClr val="EFDB85"/>
      </a:accent3>
      <a:accent4>
        <a:srgbClr val="E8A565"/>
      </a:accent4>
      <a:accent5>
        <a:srgbClr val="BC9AAE"/>
      </a:accent5>
      <a:accent6>
        <a:srgbClr val="BABABA"/>
      </a:accent6>
      <a:hlink>
        <a:srgbClr val="8FC48C"/>
      </a:hlink>
      <a:folHlink>
        <a:srgbClr val="969696"/>
      </a:folHlink>
    </a:clrScheme>
    <a:fontScheme name="Euphemia">
      <a:majorFont>
        <a:latin typeface="Euphemia"/>
        <a:ea typeface=""/>
        <a:cs typeface=""/>
      </a:majorFont>
      <a:minorFont>
        <a:latin typeface="Euphemi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ath education presentation with Pi  (widescreen).potx" id="{DF132673-7A8C-4FB7-A35E-0123B6C0D98B}" vid="{CCAAB50D-2EF2-4925-80C2-C83131AE58AC}"/>
    </a:ext>
  </a:extLst>
</a:theme>
</file>

<file path=ppt/theme/theme2.xml><?xml version="1.0" encoding="utf-8"?>
<a:theme xmlns:a="http://schemas.openxmlformats.org/drawingml/2006/main" name="Office Theme">
  <a:themeElements>
    <a:clrScheme name="Math_16x9">
      <a:dk1>
        <a:srgbClr val="465562"/>
      </a:dk1>
      <a:lt1>
        <a:srgbClr val="FFFFFF"/>
      </a:lt1>
      <a:dk2>
        <a:srgbClr val="000000"/>
      </a:dk2>
      <a:lt2>
        <a:srgbClr val="F2ECE2"/>
      </a:lt2>
      <a:accent1>
        <a:srgbClr val="9BAAB7"/>
      </a:accent1>
      <a:accent2>
        <a:srgbClr val="B8D082"/>
      </a:accent2>
      <a:accent3>
        <a:srgbClr val="EFDB85"/>
      </a:accent3>
      <a:accent4>
        <a:srgbClr val="E8A565"/>
      </a:accent4>
      <a:accent5>
        <a:srgbClr val="BC9AAE"/>
      </a:accent5>
      <a:accent6>
        <a:srgbClr val="BABABA"/>
      </a:accent6>
      <a:hlink>
        <a:srgbClr val="8FC48C"/>
      </a:hlink>
      <a:folHlink>
        <a:srgbClr val="A97C96"/>
      </a:folHlink>
    </a:clrScheme>
    <a:fontScheme name="Euphemia">
      <a:majorFont>
        <a:latin typeface="Euphemia"/>
        <a:ea typeface=""/>
        <a:cs typeface=""/>
      </a:majorFont>
      <a:minorFont>
        <a:latin typeface="Euphemi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Math_16x9">
      <a:dk1>
        <a:srgbClr val="465562"/>
      </a:dk1>
      <a:lt1>
        <a:srgbClr val="FFFFFF"/>
      </a:lt1>
      <a:dk2>
        <a:srgbClr val="000000"/>
      </a:dk2>
      <a:lt2>
        <a:srgbClr val="F2ECE2"/>
      </a:lt2>
      <a:accent1>
        <a:srgbClr val="9BAAB7"/>
      </a:accent1>
      <a:accent2>
        <a:srgbClr val="B8D082"/>
      </a:accent2>
      <a:accent3>
        <a:srgbClr val="EFDB85"/>
      </a:accent3>
      <a:accent4>
        <a:srgbClr val="E8A565"/>
      </a:accent4>
      <a:accent5>
        <a:srgbClr val="BC9AAE"/>
      </a:accent5>
      <a:accent6>
        <a:srgbClr val="BABABA"/>
      </a:accent6>
      <a:hlink>
        <a:srgbClr val="8FC48C"/>
      </a:hlink>
      <a:folHlink>
        <a:srgbClr val="A97C96"/>
      </a:folHlink>
    </a:clrScheme>
    <a:fontScheme name="Euphemia">
      <a:majorFont>
        <a:latin typeface="Euphemia"/>
        <a:ea typeface=""/>
        <a:cs typeface=""/>
      </a:majorFont>
      <a:minorFont>
        <a:latin typeface="Euphemi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Math education presentation with Pi  (widescreen)</Template>
  <TotalTime>4736</TotalTime>
  <Words>433</Words>
  <Application>Microsoft Office PowerPoint</Application>
  <PresentationFormat>Custom</PresentationFormat>
  <Paragraphs>68</Paragraphs>
  <Slides>14</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14</vt:i4>
      </vt:variant>
    </vt:vector>
  </HeadingPairs>
  <TitlesOfParts>
    <vt:vector size="17" baseType="lpstr">
      <vt:lpstr>Arial</vt:lpstr>
      <vt:lpstr>Euphemia</vt:lpstr>
      <vt:lpstr>Math 16x9</vt:lpstr>
      <vt:lpstr>Citi Bike Program Data Analysis </vt:lpstr>
      <vt:lpstr>Presentation Overview</vt:lpstr>
      <vt:lpstr>Background</vt:lpstr>
      <vt:lpstr>Data Analysis Overview</vt:lpstr>
      <vt:lpstr>Ridership (AUG 2017 to MAY 2018) Top Ten Stations</vt:lpstr>
      <vt:lpstr>PowerPoint Presentation</vt:lpstr>
      <vt:lpstr>PowerPoint Presentation</vt:lpstr>
      <vt:lpstr>PowerPoint Presentation</vt:lpstr>
      <vt:lpstr>PowerPoint Presentation</vt:lpstr>
      <vt:lpstr>PowerPoint Presentation</vt:lpstr>
      <vt:lpstr>Age of Riders</vt:lpstr>
      <vt:lpstr>Stations with the Highest Duration Trips</vt:lpstr>
      <vt:lpstr>Trip Duration:  Highest Performing Stations</vt:lpstr>
      <vt:lpstr>Observations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District School Standardized Test Scores (Performance Analysis</dc:title>
  <dc:creator>Marc Pitarys</dc:creator>
  <cp:lastModifiedBy>Marc</cp:lastModifiedBy>
  <cp:revision>91</cp:revision>
  <dcterms:created xsi:type="dcterms:W3CDTF">2018-03-20T00:44:45Z</dcterms:created>
  <dcterms:modified xsi:type="dcterms:W3CDTF">2018-07-23T02:24:34Z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0x010100AA3F7D94069FF64A86F7DFF56D60E3BE</vt:lpwstr>
  </property>
  <property fmtid="{D5CDD505-2E9C-101B-9397-08002B2CF9AE}" pid="4" name="FeatureTags">
    <vt:lpwstr/>
  </property>
  <property fmtid="{D5CDD505-2E9C-101B-9397-08002B2CF9AE}" pid="5" name="LocalizationTags">
    <vt:lpwstr/>
  </property>
  <property fmtid="{D5CDD505-2E9C-101B-9397-08002B2CF9AE}" pid="6" name="CampaignTags">
    <vt:lpwstr/>
  </property>
  <property fmtid="{D5CDD505-2E9C-101B-9397-08002B2CF9AE}" pid="7" name="ScenarioTags">
    <vt:lpwstr/>
  </property>
</Properties>
</file>